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442" r:id="rId3"/>
    <p:sldId id="429" r:id="rId4"/>
    <p:sldId id="430" r:id="rId5"/>
    <p:sldId id="447" r:id="rId6"/>
    <p:sldId id="446" r:id="rId7"/>
    <p:sldId id="448" r:id="rId8"/>
    <p:sldId id="449" r:id="rId9"/>
    <p:sldId id="431" r:id="rId10"/>
    <p:sldId id="450" r:id="rId11"/>
    <p:sldId id="433" r:id="rId12"/>
    <p:sldId id="451" r:id="rId13"/>
    <p:sldId id="432" r:id="rId14"/>
    <p:sldId id="434" r:id="rId15"/>
    <p:sldId id="435" r:id="rId16"/>
    <p:sldId id="437" r:id="rId17"/>
    <p:sldId id="452" r:id="rId18"/>
    <p:sldId id="409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FF"/>
    <a:srgbClr val="FF2900"/>
    <a:srgbClr val="FF0000"/>
    <a:srgbClr val="4472C4"/>
    <a:srgbClr val="00C300"/>
    <a:srgbClr val="FF1800"/>
    <a:srgbClr val="FF4232"/>
    <a:srgbClr val="CF3023"/>
    <a:srgbClr val="00B050"/>
    <a:srgbClr val="D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79"/>
    <p:restoredTop sz="94727"/>
  </p:normalViewPr>
  <p:slideViewPr>
    <p:cSldViewPr snapToGrid="0" snapToObjects="1">
      <p:cViewPr>
        <p:scale>
          <a:sx n="135" d="100"/>
          <a:sy n="135" d="100"/>
        </p:scale>
        <p:origin x="2040" y="-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F80EF-30D3-F644-A0D8-F1E5655B86F5}" type="datetimeFigureOut">
              <a:rPr lang="en-US" smtClean="0"/>
              <a:t>9/20/18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89AA5-E2CB-1848-A0F9-36A33A4B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42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FA7D3-5C79-C241-BB08-E33DA176DFE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93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bhatt55@asu.edu" TargetMode="External"/><Relationship Id="rId4" Type="http://schemas.openxmlformats.org/officeDocument/2006/relationships/hyperlink" Target="mailto:wwang239@asu.edu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sgil@asu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CSE 574 Lecture </a:t>
            </a:r>
            <a:r>
              <a:rPr lang="en-US" b="1" dirty="0" smtClean="0"/>
              <a:t>10</a:t>
            </a:r>
            <a:r>
              <a:rPr lang="en-US" b="1" dirty="0" smtClean="0"/>
              <a:t>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Introduction to Infinite Horizon Problems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1631" y="3925313"/>
            <a:ext cx="7618739" cy="1241822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b="1" dirty="0" smtClean="0"/>
              <a:t>Professor: </a:t>
            </a:r>
            <a:r>
              <a:rPr lang="en-US" dirty="0" smtClean="0"/>
              <a:t>Stephanie Gil</a:t>
            </a:r>
          </a:p>
          <a:p>
            <a:pPr algn="l"/>
            <a:r>
              <a:rPr lang="en-US" b="1" dirty="0" smtClean="0"/>
              <a:t>Email: </a:t>
            </a:r>
            <a:r>
              <a:rPr lang="en-US" dirty="0" smtClean="0">
                <a:hlinkClick r:id="rId2"/>
              </a:rPr>
              <a:t>sgil@asu.edu</a:t>
            </a:r>
            <a:r>
              <a:rPr lang="en-US" dirty="0" smtClean="0"/>
              <a:t> (Office hours M 12-1pm BYENG 386)</a:t>
            </a:r>
          </a:p>
          <a:p>
            <a:pPr algn="l"/>
            <a:r>
              <a:rPr lang="en-US" b="1" dirty="0" smtClean="0"/>
              <a:t>TAs: </a:t>
            </a:r>
            <a:r>
              <a:rPr lang="en-US" dirty="0" err="1" smtClean="0"/>
              <a:t>Sushmita</a:t>
            </a:r>
            <a:r>
              <a:rPr lang="en-US" dirty="0" smtClean="0"/>
              <a:t> Bhattacharya </a:t>
            </a:r>
            <a:r>
              <a:rPr lang="en-US" dirty="0" smtClean="0">
                <a:hlinkClick r:id="rId3"/>
              </a:rPr>
              <a:t>sbhatt55@asu.edu</a:t>
            </a:r>
            <a:r>
              <a:rPr lang="en-US" dirty="0" smtClean="0"/>
              <a:t> (Office hours M 5-6 BYENG 392)</a:t>
            </a:r>
          </a:p>
          <a:p>
            <a:pPr algn="l"/>
            <a:r>
              <a:rPr lang="en-US" dirty="0" smtClean="0"/>
              <a:t>         </a:t>
            </a:r>
            <a:r>
              <a:rPr lang="en-US" dirty="0" err="1" smtClean="0"/>
              <a:t>Weiying</a:t>
            </a:r>
            <a:r>
              <a:rPr lang="en-US" dirty="0" smtClean="0"/>
              <a:t> Wang </a:t>
            </a:r>
            <a:r>
              <a:rPr lang="en-US" dirty="0" smtClean="0">
                <a:hlinkClick r:id="rId4"/>
              </a:rPr>
              <a:t>wwang239@asu.edu</a:t>
            </a:r>
            <a:r>
              <a:rPr lang="en-US" dirty="0" smtClean="0"/>
              <a:t> (Office hours </a:t>
            </a:r>
            <a:r>
              <a:rPr lang="en-US" dirty="0" err="1"/>
              <a:t>Th</a:t>
            </a:r>
            <a:r>
              <a:rPr lang="en-US" dirty="0"/>
              <a:t> 2:30-3:30 </a:t>
            </a:r>
            <a:r>
              <a:rPr lang="en-US" dirty="0" smtClean="0"/>
              <a:t> BYENG 392)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8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794" y="290698"/>
            <a:ext cx="8313331" cy="1325563"/>
          </a:xfrm>
        </p:spPr>
        <p:txBody>
          <a:bodyPr/>
          <a:lstStyle/>
          <a:p>
            <a:r>
              <a:rPr lang="en-US" smtClean="0"/>
              <a:t>How to Reason About Infinite Sum?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46890"/>
                <a:ext cx="7886700" cy="4351338"/>
              </a:xfrm>
            </p:spPr>
            <p:txBody>
              <a:bodyPr/>
              <a:lstStyle/>
              <a:p>
                <a:r>
                  <a:rPr lang="en-US" dirty="0" smtClean="0"/>
                  <a:t>Here we don’t have discounting </a:t>
                </a:r>
                <a:r>
                  <a:rPr lang="mr-IN" dirty="0" smtClean="0"/>
                  <a:t>…</a:t>
                </a:r>
                <a:r>
                  <a:rPr lang="en-US" dirty="0" smtClean="0"/>
                  <a:t> how to reason about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 </m:t>
                    </m:r>
                    <m:r>
                      <a:rPr lang="en-US" i="1" dirty="0" smtClean="0">
                        <a:latin typeface="Cambria Math" charset="0"/>
                      </a:rPr>
                      <m:t>𝑘</m:t>
                    </m:r>
                    <m:r>
                      <a:rPr lang="en-US" i="1" dirty="0" smtClean="0">
                        <a:latin typeface="Cambria Math" charset="0"/>
                      </a:rPr>
                      <m:t>→∞ </m:t>
                    </m:r>
                  </m:oMath>
                </a14:m>
                <a:r>
                  <a:rPr lang="en-US" dirty="0" smtClean="0"/>
                  <a:t>?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46890"/>
                <a:ext cx="7886700" cy="4351338"/>
              </a:xfrm>
              <a:blipFill rotWithShape="0">
                <a:blip r:embed="rId2"/>
                <a:stretch>
                  <a:fillRect l="-1391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882502" y="2929268"/>
                <a:ext cx="5911362" cy="8803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charset="0"/>
                                </a:rPr>
                                <m:t>𝑢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∈</m:t>
                              </m:r>
                              <m:r>
                                <m:rPr>
                                  <m:sty m:val="p"/>
                                </m:rPr>
                                <a:rPr lang="en-US" i="1">
                                  <a:latin typeface="Cambria Math" charset="0"/>
                                </a:rPr>
                                <m:t>U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lim>
                          </m:limLow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mr-IN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𝑔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𝛼</m:t>
                              </m:r>
                              <m:nary>
                                <m:naryPr>
                                  <m:chr m:val="∑"/>
                                  <m:ctrlPr>
                                    <a:rPr lang="is-IS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</m:d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𝐽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, 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=1,…,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502" y="2929268"/>
                <a:ext cx="5911362" cy="880369"/>
              </a:xfrm>
              <a:prstGeom prst="rect">
                <a:avLst/>
              </a:prstGeom>
              <a:blipFill rotWithShape="0">
                <a:blip r:embed="rId3"/>
                <a:stretch>
                  <a:fillRect b="-6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2594345" y="2679405"/>
                <a:ext cx="17862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𝛼</m:t>
                      </m:r>
                      <m:r>
                        <a:rPr lang="en-US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=1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4345" y="2679405"/>
                <a:ext cx="1786270" cy="36933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/>
          <p:cNvCxnSpPr/>
          <p:nvPr/>
        </p:nvCxnSpPr>
        <p:spPr>
          <a:xfrm>
            <a:off x="3487479" y="3062177"/>
            <a:ext cx="63795" cy="2126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582633" y="3179135"/>
            <a:ext cx="499730" cy="414670"/>
          </a:xfrm>
          <a:prstGeom prst="rect">
            <a:avLst/>
          </a:prstGeom>
          <a:solidFill>
            <a:srgbClr val="FF0000">
              <a:alpha val="3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96679" y="3203944"/>
            <a:ext cx="751368" cy="389861"/>
          </a:xfrm>
          <a:prstGeom prst="rect">
            <a:avLst/>
          </a:prstGeom>
          <a:solidFill>
            <a:srgbClr val="FF0000">
              <a:alpha val="3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82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must make the following assumption that eventually the terminal state will be reached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339" y="3109884"/>
            <a:ext cx="7315200" cy="25805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9971" y="5644191"/>
            <a:ext cx="7262038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Pg</a:t>
            </a:r>
            <a:r>
              <a:rPr lang="en-US" sz="1600" dirty="0" smtClean="0"/>
              <a:t> 239 of the Dynamic Programming and Optimal Control text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47073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501059" y="280065"/>
                <a:ext cx="8217638" cy="1325563"/>
              </a:xfrm>
            </p:spPr>
            <p:txBody>
              <a:bodyPr/>
              <a:lstStyle/>
              <a:p>
                <a:r>
                  <a:rPr lang="en-US" dirty="0" smtClean="0"/>
                  <a:t>Reasoning about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𝜌</m:t>
                    </m:r>
                    <m:r>
                      <a:rPr lang="en-US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and Termination</a:t>
                </a:r>
                <a:endParaRPr lang="en-US" dirty="0"/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501059" y="280065"/>
                <a:ext cx="8217638" cy="1325563"/>
              </a:xfrm>
              <a:blipFill rotWithShape="0">
                <a:blip r:embed="rId2"/>
                <a:stretch>
                  <a:fillRect l="-2967" r="-2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22325" y="1761828"/>
                <a:ext cx="8249536" cy="4607073"/>
              </a:xfrm>
            </p:spPr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𝜌</m:t>
                    </m:r>
                  </m:oMath>
                </a14:m>
                <a:r>
                  <a:rPr lang="en-US" sz="2400" dirty="0" smtClean="0"/>
                  <a:t> Is the probability that we have not terminated after m stages starting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2400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 smtClean="0"/>
                  <a:t> and executing policy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𝜋</m:t>
                    </m:r>
                  </m:oMath>
                </a14:m>
                <a:r>
                  <a:rPr lang="en-US" sz="2400" dirty="0" smtClean="0"/>
                  <a:t> </a:t>
                </a:r>
              </a:p>
              <a:p>
                <a:endParaRPr lang="en-US" sz="2400" dirty="0" smtClean="0"/>
              </a:p>
              <a:p>
                <a:endParaRPr lang="en-US" sz="2400" dirty="0"/>
              </a:p>
              <a:p>
                <a:r>
                  <a:rPr lang="en-US" sz="2400" dirty="0" smtClean="0"/>
                  <a:t>The maximum such probability over all policies is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𝜌</m:t>
                      </m:r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𝜋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400" dirty="0"/>
              </a:p>
              <a:p>
                <a:r>
                  <a:rPr lang="en-US" sz="2400" dirty="0" smtClean="0"/>
                  <a:t>The probability that we haven’t terminated after 2m stages is</a:t>
                </a:r>
              </a:p>
              <a:p>
                <a:endParaRPr lang="en-US" sz="24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charset="0"/>
                        </a:rPr>
                        <m:t>𝑃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0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charset="0"/>
                                </a:rPr>
                                <m:t>2</m:t>
                              </m:r>
                              <m:r>
                                <a:rPr lang="en-US" sz="2000" i="1">
                                  <a:latin typeface="Cambria Math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000" i="1">
                              <a:latin typeface="Cambria Math" charset="0"/>
                            </a:rPr>
                            <m:t>≠</m:t>
                          </m:r>
                          <m:r>
                            <a:rPr lang="en-US" sz="2000" i="1">
                              <a:latin typeface="Cambria Math" charset="0"/>
                            </a:rPr>
                            <m:t>𝑡</m:t>
                          </m:r>
                          <m:r>
                            <a:rPr lang="en-US" sz="2000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i="1">
                              <a:latin typeface="Cambria Math" charset="0"/>
                            </a:rPr>
                            <m:t>=</m:t>
                          </m:r>
                          <m:r>
                            <a:rPr lang="en-US" sz="2000" i="1">
                              <a:latin typeface="Cambria Math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charset="0"/>
                            </a:rPr>
                            <m:t>𝜋</m:t>
                          </m:r>
                        </m:e>
                      </m:d>
                      <m:r>
                        <a:rPr lang="en-US" sz="2000" i="1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000" i="1" dirty="0">
                  <a:latin typeface="Cambria Math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2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charset="0"/>
                            </a:rPr>
                            <m:t>≠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 |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charset="0"/>
                            </a:rPr>
                            <m:t>≠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charset="0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𝜋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∗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charset="0"/>
                            </a:rPr>
                            <m:t>≠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charset="0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𝜋</m:t>
                          </m:r>
                        </m:e>
                      </m:d>
                    </m:oMath>
                  </m:oMathPara>
                </a14:m>
                <a:endParaRPr lang="en-US" sz="2000" b="0" dirty="0" smtClean="0"/>
              </a:p>
              <a:p>
                <a:pPr marL="0" indent="0">
                  <a:buNone/>
                </a:pPr>
                <a:r>
                  <a:rPr lang="en-US" sz="2000" b="0" dirty="0" smtClean="0"/>
                  <a:t>                          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charset="0"/>
                      </a:rPr>
                      <m:t>≤</m:t>
                    </m:r>
                    <m:sSup>
                      <m:sSupPr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𝜌</m:t>
                        </m:r>
                      </m:e>
                      <m:sup>
                        <m:r>
                          <a:rPr lang="en-US" sz="2000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dirty="0" smtClean="0"/>
              </a:p>
              <a:p>
                <a:pPr marL="0" indent="0">
                  <a:buNone/>
                </a:pPr>
                <a:endParaRPr lang="en-US" sz="2000" dirty="0"/>
              </a:p>
              <a:p>
                <a:r>
                  <a:rPr lang="en-US" sz="2400" dirty="0" smtClean="0"/>
                  <a:t>The probability that we haven’t terminated after km st</a:t>
                </a:r>
                <a:r>
                  <a:rPr lang="en-US" sz="2400" dirty="0"/>
                  <a:t>a</a:t>
                </a:r>
                <a:r>
                  <a:rPr lang="en-US" sz="2400" dirty="0" smtClean="0"/>
                  <a:t>ges is</a:t>
                </a:r>
                <a:endParaRPr lang="en-US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2325" y="1761828"/>
                <a:ext cx="8249536" cy="4607073"/>
              </a:xfrm>
              <a:blipFill rotWithShape="0">
                <a:blip r:embed="rId3"/>
                <a:stretch>
                  <a:fillRect l="-887" t="-2249" b="-2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583711" y="2578395"/>
                <a:ext cx="3589252" cy="3836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𝜌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𝜋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=1,…,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𝑛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𝑚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charset="0"/>
                                </a:rPr>
                                <m:t>≠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charset="0"/>
                                </a:rPr>
                                <m:t>=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&lt;1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3711" y="2578395"/>
                <a:ext cx="3589252" cy="383631"/>
              </a:xfrm>
              <a:prstGeom prst="rect">
                <a:avLst/>
              </a:prstGeom>
              <a:blipFill rotWithShape="0">
                <a:blip r:embed="rId4"/>
                <a:stretch>
                  <a:fillRect l="-1188" r="-1019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3194610" y="6380938"/>
                <a:ext cx="2820516" cy="3742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≠</m:t>
                          </m:r>
                          <m:r>
                            <a:rPr lang="en-US" i="1">
                              <a:latin typeface="Cambria Math" charset="0"/>
                            </a:rPr>
                            <m:t>𝑡</m:t>
                          </m:r>
                          <m:r>
                            <a:rPr lang="en-US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=</m:t>
                          </m:r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r>
                            <a:rPr lang="en-US" i="1">
                              <a:latin typeface="Cambria Math" charset="0"/>
                            </a:rPr>
                            <m:t>𝜋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≤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𝜌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𝑘</m:t>
                          </m:r>
                        </m:sup>
                      </m:sSup>
                    </m:oMath>
                  </m:oMathPara>
                </a14:m>
                <a:endParaRPr lang="en-US" i="1" dirty="0">
                  <a:latin typeface="Cambria Math" charset="0"/>
                </a:endParaRPr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4610" y="6380938"/>
                <a:ext cx="2820516" cy="374270"/>
              </a:xfrm>
              <a:prstGeom prst="rect">
                <a:avLst/>
              </a:prstGeom>
              <a:blipFill rotWithShape="0">
                <a:blip r:embed="rId5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6018028" y="6400800"/>
            <a:ext cx="257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Geometric term is back!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950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17648"/>
            <a:ext cx="7886700" cy="1325563"/>
          </a:xfrm>
        </p:spPr>
        <p:txBody>
          <a:bodyPr/>
          <a:lstStyle/>
          <a:p>
            <a:r>
              <a:rPr lang="en-US" dirty="0" smtClean="0"/>
              <a:t>Stochastic Shortest Path Problem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403498"/>
                <a:ext cx="8281434" cy="5454502"/>
              </a:xfrm>
            </p:spPr>
            <p:txBody>
              <a:bodyPr>
                <a:normAutofit fontScale="62500" lnSpcReduction="20000"/>
              </a:bodyPr>
              <a:lstStyle/>
              <a:p>
                <a:r>
                  <a:rPr lang="en-US" dirty="0" smtClean="0"/>
                  <a:t>Optimal cost</a:t>
                </a:r>
              </a:p>
              <a:p>
                <a:pPr marL="0" indent="0">
                  <a:buNone/>
                </a:pPr>
                <a:r>
                  <a:rPr lang="en-US" dirty="0" smtClean="0"/>
                  <a:t>Given any initial conditions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(1),</m:t>
                    </m:r>
                    <m:r>
                      <a:rPr lang="mr-IN" i="1" dirty="0" smtClean="0">
                        <a:latin typeface="Cambria Math" charset="0"/>
                      </a:rPr>
                      <m:t>…</m:t>
                    </m:r>
                    <m:r>
                      <a:rPr lang="en-US" i="1" dirty="0" smtClean="0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smtClean="0">
                        <a:latin typeface="Cambria Math" charset="0"/>
                      </a:rPr>
                      <m:t>𝑛</m:t>
                    </m:r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the sequence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err="1" smtClean="0">
                        <a:latin typeface="Cambria Math" charset="0"/>
                      </a:rPr>
                      <m:t>𝑖</m:t>
                    </m:r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generated by the iteration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charset="0"/>
                                </a:rPr>
                                <m:t>𝑢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∈</m:t>
                              </m:r>
                              <m:r>
                                <m:rPr>
                                  <m:sty m:val="p"/>
                                </m:rPr>
                                <a:rPr lang="en-US" b="0" i="1" smtClean="0">
                                  <a:latin typeface="Cambria Math" charset="0"/>
                                </a:rPr>
                                <m:t>U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lim>
                          </m:limLow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mr-IN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𝑔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ctrlPr>
                                    <a:rPr lang="is-IS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</m:d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 </m:t>
                                      </m:r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𝐽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charset="0"/>
                        </a:rPr>
                        <m:t>,  </m:t>
                      </m:r>
                      <m:r>
                        <a:rPr lang="en-US" b="0" i="1" smtClean="0">
                          <a:latin typeface="Cambria Math" charset="0"/>
                        </a:rPr>
                        <m:t>𝑖</m:t>
                      </m:r>
                      <m:r>
                        <a:rPr lang="en-US" b="0" i="1" smtClean="0">
                          <a:latin typeface="Cambria Math" charset="0"/>
                        </a:rPr>
                        <m:t>=1,…,</m:t>
                      </m:r>
                      <m:r>
                        <a:rPr lang="en-US" b="0" i="1" smtClean="0">
                          <a:latin typeface="Cambria Math" charset="0"/>
                        </a:rPr>
                        <m:t>𝑛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Converges to the optimal cost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i="1" dirty="0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err="1" smtClean="0">
                        <a:latin typeface="Cambria Math" charset="0"/>
                      </a:rPr>
                      <m:t>𝑖</m:t>
                    </m:r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for each </a:t>
                </a:r>
                <a:r>
                  <a:rPr lang="en-US" dirty="0" err="1" smtClean="0"/>
                  <a:t>i</a:t>
                </a:r>
                <a:r>
                  <a:rPr lang="en-US" dirty="0" smtClean="0"/>
                  <a:t> (limit over the number of iterations k).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 smtClean="0"/>
                  <a:t>Cost of a given policy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 </m:t>
                    </m:r>
                    <m:r>
                      <a:rPr lang="en-US" i="1" dirty="0" smtClean="0">
                        <a:latin typeface="Cambria Math" charset="0"/>
                      </a:rPr>
                      <m:t>𝜇</m:t>
                    </m:r>
                  </m:oMath>
                </a14:m>
                <a:r>
                  <a:rPr lang="en-US" dirty="0" smtClean="0"/>
                  <a:t> </a:t>
                </a:r>
              </a:p>
              <a:p>
                <a:pPr marL="0" indent="0">
                  <a:buNone/>
                </a:pPr>
                <a:r>
                  <a:rPr lang="en-US" dirty="0" smtClean="0"/>
                  <a:t>Given any initial conditions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(1),</m:t>
                    </m:r>
                    <m:r>
                      <a:rPr lang="mr-IN" i="1" dirty="0" smtClean="0">
                        <a:latin typeface="Cambria Math" charset="0"/>
                      </a:rPr>
                      <m:t>…</m:t>
                    </m:r>
                    <m:r>
                      <a:rPr lang="en-US" i="1" dirty="0" smtClean="0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smtClean="0">
                        <a:latin typeface="Cambria Math" charset="0"/>
                      </a:rPr>
                      <m:t>𝑛</m:t>
                    </m:r>
                    <m:r>
                      <a:rPr lang="en-US" i="1" dirty="0" smtClean="0">
                        <a:latin typeface="Cambria Math" charset="0"/>
                      </a:rPr>
                      <m:t>), </m:t>
                    </m:r>
                  </m:oMath>
                </a14:m>
                <a:r>
                  <a:rPr lang="en-US" dirty="0" smtClean="0"/>
                  <a:t>the sequence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err="1" smtClean="0">
                        <a:latin typeface="Cambria Math" charset="0"/>
                      </a:rPr>
                      <m:t>𝑖</m:t>
                    </m:r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generated by the DP iteration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Converges to the cost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𝜇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err="1" smtClean="0">
                        <a:latin typeface="Cambria Math" charset="0"/>
                      </a:rPr>
                      <m:t>𝑖</m:t>
                    </m:r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for each </a:t>
                </a:r>
                <a:r>
                  <a:rPr lang="en-US" dirty="0" err="1" smtClean="0"/>
                  <a:t>i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403498"/>
                <a:ext cx="8281434" cy="5454502"/>
              </a:xfrm>
              <a:blipFill rotWithShape="0">
                <a:blip r:embed="rId2"/>
                <a:stretch>
                  <a:fillRect l="-589" t="-18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1073887" y="5090149"/>
                <a:ext cx="7038754" cy="8798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𝑔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𝜇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)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is-I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charset="0"/>
                            </a:rPr>
                            <m:t>𝑗</m:t>
                          </m:r>
                          <m:r>
                            <a:rPr lang="en-US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𝜇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𝑗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,       </m:t>
                          </m:r>
                        </m:e>
                      </m:nary>
                      <m:r>
                        <a:rPr lang="en-US" b="0" i="1" smtClean="0">
                          <a:latin typeface="Cambria Math" charset="0"/>
                        </a:rPr>
                        <m:t>.       </m:t>
                      </m:r>
                      <m:r>
                        <a:rPr lang="en-US" i="1">
                          <a:latin typeface="Cambria Math" charset="0"/>
                        </a:rPr>
                        <m:t>𝑖</m:t>
                      </m:r>
                      <m:r>
                        <a:rPr lang="en-US" i="1">
                          <a:latin typeface="Cambria Math" charset="0"/>
                        </a:rPr>
                        <m:t>=1,…,</m:t>
                      </m:r>
                      <m:r>
                        <a:rPr lang="en-US" i="1">
                          <a:latin typeface="Cambria Math" charset="0"/>
                        </a:rPr>
                        <m:t>𝑛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887" y="5090149"/>
                <a:ext cx="7038754" cy="87985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603861" y="873273"/>
            <a:ext cx="40447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[Refer to Proposition 5.2.1 in the DP text]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6209415" y="3051546"/>
                <a:ext cx="30834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>
                    <a:solidFill>
                      <a:srgbClr val="FF0000"/>
                    </a:solidFill>
                  </a:rPr>
                  <a:t>Why can we let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solidFill>
                          <a:srgbClr val="FF0000"/>
                        </a:solidFill>
                        <a:latin typeface="Cambria Math" charset="0"/>
                      </a:rPr>
                      <m:t>𝑘</m:t>
                    </m:r>
                    <m:r>
                      <a:rPr lang="en-US" sz="1600" i="1" dirty="0" smtClean="0">
                        <a:solidFill>
                          <a:srgbClr val="FF0000"/>
                        </a:solidFill>
                        <a:latin typeface="Cambria Math" charset="0"/>
                      </a:rPr>
                      <m:t>→∞</m:t>
                    </m:r>
                  </m:oMath>
                </a14:m>
                <a:r>
                  <a:rPr lang="en-US" sz="1600" dirty="0" smtClean="0">
                    <a:solidFill>
                      <a:srgbClr val="FF0000"/>
                    </a:solidFill>
                  </a:rPr>
                  <a:t>  without a discounting factor?</a:t>
                </a:r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09415" y="3051546"/>
                <a:ext cx="3083443" cy="584775"/>
              </a:xfrm>
              <a:prstGeom prst="rect">
                <a:avLst/>
              </a:prstGeom>
              <a:blipFill rotWithShape="0">
                <a:blip r:embed="rId4"/>
                <a:stretch>
                  <a:fillRect l="-1188" t="-312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/>
          <p:cNvCxnSpPr/>
          <p:nvPr/>
        </p:nvCxnSpPr>
        <p:spPr>
          <a:xfrm>
            <a:off x="7910623" y="3498112"/>
            <a:ext cx="425303" cy="148854"/>
          </a:xfrm>
          <a:prstGeom prst="straightConnector1">
            <a:avLst/>
          </a:prstGeom>
          <a:ln>
            <a:solidFill>
              <a:srgbClr val="FF2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881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First Passage Time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/>
              <p:cNvSpPr txBox="1">
                <a:spLocks/>
              </p:cNvSpPr>
              <p:nvPr/>
            </p:nvSpPr>
            <p:spPr>
              <a:xfrm>
                <a:off x="202019" y="1698034"/>
                <a:ext cx="8399721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70000" lnSpcReduction="2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smtClean="0"/>
                  <a:t>What are some quantities that we may want to compute for our shortest path problem?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Minimizing the expected time to termination (the mean first passage time)</a:t>
                </a:r>
              </a:p>
              <a:p>
                <a:pPr lvl="1"/>
                <a:r>
                  <a:rPr lang="en-US" dirty="0" smtClean="0"/>
                  <a:t>Expected cost per stage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𝑔</m:t>
                    </m:r>
                    <m:d>
                      <m:d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 dirty="0" err="1">
                            <a:latin typeface="Cambria Math" charset="0"/>
                          </a:rPr>
                          <m:t>𝑖</m:t>
                        </m:r>
                        <m:r>
                          <a:rPr lang="en-US" i="1" dirty="0" err="1" smtClean="0">
                            <a:latin typeface="Cambria Math" charset="0"/>
                          </a:rPr>
                          <m:t>,</m:t>
                        </m:r>
                        <m:r>
                          <a:rPr lang="en-US" i="1" dirty="0" err="1" smtClean="0">
                            <a:latin typeface="Cambria Math" charset="0"/>
                          </a:rPr>
                          <m:t>𝑢</m:t>
                        </m:r>
                      </m:e>
                    </m:d>
                    <m:r>
                      <a:rPr lang="en-US" i="1" dirty="0" smtClean="0">
                        <a:latin typeface="Cambria Math" charset="0"/>
                      </a:rPr>
                      <m:t>=1,   </m:t>
                    </m:r>
                    <m:r>
                      <a:rPr lang="en-US" i="1" dirty="0" err="1" smtClean="0">
                        <a:latin typeface="Cambria Math" charset="0"/>
                      </a:rPr>
                      <m:t>𝑖</m:t>
                    </m:r>
                    <m:r>
                      <a:rPr lang="en-US" i="1" dirty="0" smtClean="0">
                        <a:latin typeface="Cambria Math" charset="0"/>
                      </a:rPr>
                      <m:t>=1,..,</m:t>
                    </m:r>
                    <m:r>
                      <a:rPr lang="en-US" i="1" dirty="0" smtClean="0">
                        <a:latin typeface="Cambria Math" charset="0"/>
                      </a:rPr>
                      <m:t>𝑛</m:t>
                    </m:r>
                    <m:r>
                      <a:rPr lang="en-US" i="1" dirty="0" smtClean="0">
                        <a:latin typeface="Cambria Math" charset="0"/>
                      </a:rPr>
                      <m:t>, </m:t>
                    </m:r>
                    <m:r>
                      <a:rPr lang="en-US" i="1" dirty="0" smtClean="0">
                        <a:latin typeface="Cambria Math" charset="0"/>
                      </a:rPr>
                      <m:t>𝑢</m:t>
                    </m:r>
                    <m:r>
                      <a:rPr lang="en-US" i="1" dirty="0" smtClean="0">
                        <a:latin typeface="Cambria Math" charset="0"/>
                      </a:rPr>
                      <m:t>∈ </m:t>
                    </m:r>
                    <m:r>
                      <a:rPr lang="en-US" i="1" dirty="0" smtClean="0">
                        <a:latin typeface="Cambria Math" charset="0"/>
                      </a:rPr>
                      <m:t>𝑈</m:t>
                    </m:r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err="1" smtClean="0">
                        <a:latin typeface="Cambria Math" charset="0"/>
                      </a:rPr>
                      <m:t>𝑖</m:t>
                    </m:r>
                    <m:r>
                      <a:rPr lang="en-US" i="1" dirty="0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Objective for this problem class: terminate as fast as possible</a:t>
                </a:r>
              </a:p>
              <a:p>
                <a:pPr lvl="1"/>
                <a:endParaRPr lang="en-US" dirty="0" smtClean="0"/>
              </a:p>
              <a:p>
                <a:r>
                  <a:rPr lang="en-US" dirty="0" smtClean="0"/>
                  <a:t>Apply Bellman’s equation assuming there is only one control at each state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latin typeface="Cambria Math" charset="0"/>
                            </a:rPr>
                            <m:t>𝐽</m:t>
                          </m:r>
                        </m:e>
                        <m:sup>
                          <m:r>
                            <a:rPr lang="en-US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smtClean="0">
                          <a:latin typeface="Cambria Math" charset="0"/>
                        </a:rPr>
                        <m:t>=</m:t>
                      </m:r>
                      <m:limLow>
                        <m:limLowPr>
                          <m:ctrlPr>
                            <a:rPr lang="en-US" smtClean="0">
                              <a:latin typeface="Cambria Math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mtClean="0">
                              <a:latin typeface="Cambria Math" charset="0"/>
                            </a:rPr>
                            <m:t>min</m:t>
                          </m:r>
                        </m:e>
                        <m:lim>
                          <m:r>
                            <m:rPr>
                              <m:sty m:val="p"/>
                            </m:rPr>
                            <a:rPr lang="en-US" smtClean="0">
                              <a:latin typeface="Cambria Math" charset="0"/>
                            </a:rPr>
                            <m:t>u</m:t>
                          </m:r>
                          <m:r>
                            <a:rPr lang="en-US" i="1" smtClean="0">
                              <a:latin typeface="Cambria Math" charset="0"/>
                            </a:rPr>
                            <m:t>∈</m:t>
                          </m:r>
                          <m:r>
                            <a:rPr lang="en-US" i="1" smtClean="0">
                              <a:latin typeface="Cambria Math" charset="0"/>
                            </a:rPr>
                            <m:t>𝑈</m:t>
                          </m:r>
                          <m:r>
                            <a:rPr lang="en-US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i="1" smtClean="0">
                              <a:latin typeface="Cambria Math" charset="0"/>
                            </a:rPr>
                            <m:t>)</m:t>
                          </m:r>
                        </m:lim>
                      </m:limLow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charset="0"/>
                            </a:rPr>
                            <m:t>1+</m:t>
                          </m:r>
                          <m:nary>
                            <m:naryPr>
                              <m:chr m:val="∑"/>
                              <m:ctrlPr>
                                <a:rPr lang="is-IS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 smtClean="0">
                                  <a:latin typeface="Cambria Math" charset="0"/>
                                </a:rPr>
                                <m:t>𝑗</m:t>
                              </m:r>
                              <m:r>
                                <a:rPr lang="en-US" i="1" smtClean="0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 smtClean="0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latin typeface="Cambria Math" charset="0"/>
                                    </a:rPr>
                                    <m:t>𝑖𝑗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</m:d>
                              <m:sSup>
                                <m:sSup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 smtClean="0">
                                      <a:latin typeface="Cambria Math" charset="0"/>
                                    </a:rPr>
                                    <m:t> </m:t>
                                  </m:r>
                                  <m:r>
                                    <a:rPr lang="en-US" i="1" smtClean="0">
                                      <a:latin typeface="Cambria Math" charset="0"/>
                                    </a:rPr>
                                    <m:t>𝐽</m:t>
                                  </m:r>
                                </m:e>
                                <m:sup>
                                  <m:r>
                                    <a:rPr lang="en-US" i="1" smtClean="0">
                                      <a:latin typeface="Cambria Math" charset="0"/>
                                    </a:rPr>
                                    <m:t>∗</m:t>
                                  </m:r>
                                </m:sup>
                              </m:sSup>
                              <m:d>
                                <m:dPr>
                                  <m:ctrlPr>
                                    <a:rPr lang="en-US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 smtClean="0">
                                      <a:latin typeface="Cambria Math" charset="0"/>
                                    </a:rPr>
                                    <m:t>𝑗</m:t>
                                  </m:r>
                                </m:e>
                              </m:d>
                            </m:e>
                          </m:nary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,   </m:t>
                      </m:r>
                      <m:r>
                        <a:rPr lang="en-US" b="0" i="1" smtClean="0">
                          <a:latin typeface="Cambria Math" charset="0"/>
                        </a:rPr>
                        <m:t>𝑖</m:t>
                      </m:r>
                      <m:r>
                        <a:rPr lang="en-US" b="0" i="1" smtClean="0">
                          <a:latin typeface="Cambria Math" charset="0"/>
                        </a:rPr>
                        <m:t>=1,…,</m:t>
                      </m:r>
                      <m:r>
                        <a:rPr lang="en-US" b="0" i="1" smtClean="0">
                          <a:latin typeface="Cambria Math" charset="0"/>
                        </a:rPr>
                        <m:t>𝑛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=1+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is-IS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,    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=1,…,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</p:txBody>
          </p:sp>
        </mc:Choice>
        <mc:Fallback>
          <p:sp>
            <p:nvSpPr>
              <p:cNvPr id="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019" y="1698034"/>
                <a:ext cx="8399721" cy="4351338"/>
              </a:xfrm>
              <a:prstGeom prst="rect">
                <a:avLst/>
              </a:prstGeom>
              <a:blipFill rotWithShape="0">
                <a:blip r:embed="rId2"/>
                <a:stretch>
                  <a:fillRect l="-653" t="-26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1648045" y="5858540"/>
            <a:ext cx="1850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Mean passage time for node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392326" y="5603358"/>
            <a:ext cx="0" cy="223284"/>
          </a:xfrm>
          <a:prstGeom prst="straightConnector1">
            <a:avLst/>
          </a:prstGeom>
          <a:ln>
            <a:solidFill>
              <a:srgbClr val="FF2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756833" y="5872716"/>
            <a:ext cx="1850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Mean passage time for </a:t>
            </a:r>
            <a:r>
              <a:rPr lang="en-US" smtClean="0">
                <a:solidFill>
                  <a:srgbClr val="FF0000"/>
                </a:solidFill>
              </a:rPr>
              <a:t>node </a:t>
            </a:r>
            <a:r>
              <a:rPr lang="en-US" dirty="0" err="1">
                <a:solidFill>
                  <a:srgbClr val="FF0000"/>
                </a:solidFill>
              </a:rPr>
              <a:t>j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4511747" y="5638800"/>
            <a:ext cx="0" cy="223284"/>
          </a:xfrm>
          <a:prstGeom prst="straightConnector1">
            <a:avLst/>
          </a:prstGeom>
          <a:ln>
            <a:solidFill>
              <a:srgbClr val="FF2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4330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/>
              <p:cNvSpPr txBox="1"/>
              <p:nvPr/>
            </p:nvSpPr>
            <p:spPr>
              <a:xfrm>
                <a:off x="4869710" y="5780639"/>
                <a:ext cx="3062177" cy="9710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p>
                          <m:r>
                            <a:rPr lang="en-US" sz="1400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r>
                        <a:rPr lang="en-US" sz="1400" b="0" i="1" smtClean="0">
                          <a:latin typeface="Cambria Math" charset="0"/>
                        </a:rPr>
                        <m:t>(1)=</m:t>
                      </m:r>
                      <m:d>
                        <m:dPr>
                          <m:begChr m:val="{"/>
                          <m:endChr m:val=""/>
                          <m:ctrlPr>
                            <a:rPr lang="mr-IN" sz="1400" i="1" smtClean="0">
                              <a:latin typeface="Cambria Math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mr-IN" sz="140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f>
                                <m:f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1−2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1400" i="1">
                                  <a:latin typeface="Cambria Math" charset="0"/>
                                </a:rPr>
                                <m:t>     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𝑖𝑓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≤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1/3</m:t>
                              </m:r>
                            </m:num>
                            <m:den>
                              <m:f>
                                <m:f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𝑝</m:t>
                                  </m:r>
                                </m:den>
                              </m:f>
                              <m:r>
                                <a:rPr lang="en-US" sz="1400" i="1">
                                  <a:latin typeface="Cambria Math" charset="0"/>
                                </a:rPr>
                                <m:t>     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  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𝑖𝑓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US" sz="1400" i="1">
                                  <a:latin typeface="Cambria Math" charset="0"/>
                                </a:rPr>
                                <m:t>≥1/3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9710" y="5780639"/>
                <a:ext cx="3062177" cy="97103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752" y="0"/>
            <a:ext cx="7886700" cy="1325563"/>
          </a:xfrm>
        </p:spPr>
        <p:txBody>
          <a:bodyPr/>
          <a:lstStyle/>
          <a:p>
            <a:r>
              <a:rPr lang="en-US" dirty="0" smtClean="0"/>
              <a:t>Example: Fly and the Spider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77775" y="1474750"/>
                <a:ext cx="7886700" cy="5383250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dirty="0" smtClean="0"/>
                  <a:t>Rules:</a:t>
                </a:r>
              </a:p>
              <a:p>
                <a:pPr lvl="1"/>
                <a:r>
                  <a:rPr lang="en-US" dirty="0" smtClean="0"/>
                  <a:t>Fly:</a:t>
                </a:r>
              </a:p>
              <a:p>
                <a:pPr lvl="2"/>
                <a:r>
                  <a:rPr lang="en-US" dirty="0" smtClean="0"/>
                  <a:t>Moves right or left with probability p</a:t>
                </a:r>
              </a:p>
              <a:p>
                <a:pPr lvl="2"/>
                <a:r>
                  <a:rPr lang="en-US" dirty="0" smtClean="0"/>
                  <a:t>Stays put with probability 1-2p</a:t>
                </a:r>
              </a:p>
              <a:p>
                <a:pPr lvl="1"/>
                <a:r>
                  <a:rPr lang="en-US" dirty="0" smtClean="0"/>
                  <a:t>Spider:</a:t>
                </a:r>
              </a:p>
              <a:p>
                <a:pPr lvl="2"/>
                <a:r>
                  <a:rPr lang="en-US" dirty="0" smtClean="0"/>
                  <a:t>Always move toward fly if </a:t>
                </a:r>
                <a:r>
                  <a:rPr lang="en-US" dirty="0" err="1" smtClean="0"/>
                  <a:t>dist</a:t>
                </a:r>
                <a:r>
                  <a:rPr lang="en-US" dirty="0" smtClean="0"/>
                  <a:t>&gt;1</a:t>
                </a:r>
              </a:p>
              <a:p>
                <a:pPr lvl="2"/>
                <a:r>
                  <a:rPr lang="en-US" dirty="0" smtClean="0"/>
                  <a:t>If </a:t>
                </a:r>
                <a:r>
                  <a:rPr lang="en-US" dirty="0" err="1" smtClean="0"/>
                  <a:t>dist</a:t>
                </a:r>
                <a:r>
                  <a:rPr lang="en-US" dirty="0" smtClean="0"/>
                  <a:t>=1 it will move towards fly w/</a:t>
                </a:r>
                <a:r>
                  <a:rPr lang="en-US" dirty="0" err="1" smtClean="0"/>
                  <a:t>prob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𝑖𝑗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smtClean="0">
                        <a:latin typeface="Cambria Math" charset="0"/>
                      </a:rPr>
                      <m:t>𝑀</m:t>
                    </m:r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or stay with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𝑖𝑗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acc>
                      <m:accPr>
                        <m:chr m:val="̅"/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𝑀</m:t>
                        </m:r>
                      </m:e>
                    </m:acc>
                    <m:r>
                      <a:rPr lang="en-US" b="0" i="1" dirty="0" smtClean="0">
                        <a:latin typeface="Cambria Math" charset="0"/>
                      </a:rPr>
                      <m:t> </m:t>
                    </m:r>
                    <m:r>
                      <a:rPr lang="en-US" i="1" dirty="0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Bellman equations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𝑖</m:t>
                    </m:r>
                    <m:r>
                      <a:rPr lang="en-US" i="1" dirty="0" smtClean="0">
                        <a:latin typeface="Cambria Math" charset="0"/>
                      </a:rPr>
                      <m:t>≥ 2</m:t>
                    </m:r>
                  </m:oMath>
                </a14:m>
                <a:endParaRPr lang="en-US" dirty="0" smtClean="0"/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pPr lvl="1"/>
                <a:endParaRPr lang="en-US" i="1" dirty="0" smtClean="0">
                  <a:latin typeface="Cambria Math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𝑖</m:t>
                    </m:r>
                    <m:r>
                      <a:rPr lang="en-US" i="1" dirty="0" smtClean="0">
                        <a:latin typeface="Cambria Math" charset="0"/>
                      </a:rPr>
                      <m:t>=1</m:t>
                    </m:r>
                  </m:oMath>
                </a14:m>
                <a:endParaRPr lang="en-US" dirty="0" smtClean="0"/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pPr lvl="1"/>
                <a:r>
                  <a:rPr lang="en-US" dirty="0" smtClean="0"/>
                  <a:t>Solve for J^*(2) in terms of J^*(1)</a:t>
                </a:r>
              </a:p>
              <a:p>
                <a:pPr lvl="1"/>
                <a:r>
                  <a:rPr lang="en-US" dirty="0" smtClean="0"/>
                  <a:t>Plug into </a:t>
                </a:r>
                <a:r>
                  <a:rPr lang="en-US" dirty="0" smtClean="0">
                    <a:solidFill>
                      <a:schemeClr val="accent2">
                        <a:lumMod val="75000"/>
                      </a:schemeClr>
                    </a:solidFill>
                  </a:rPr>
                  <a:t>(++)</a:t>
                </a:r>
                <a:r>
                  <a:rPr lang="en-US" dirty="0" smtClean="0"/>
                  <a:t> to solve for J^*(1)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77775" y="1474750"/>
                <a:ext cx="7886700" cy="5383250"/>
              </a:xfrm>
              <a:blipFill rotWithShape="0">
                <a:blip r:embed="rId3"/>
                <a:stretch>
                  <a:fillRect l="-1083" t="-2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/>
          <p:cNvCxnSpPr/>
          <p:nvPr/>
        </p:nvCxnSpPr>
        <p:spPr>
          <a:xfrm>
            <a:off x="2955851" y="1637414"/>
            <a:ext cx="3157870" cy="10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955851" y="1467293"/>
            <a:ext cx="0" cy="297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299637" y="1481469"/>
            <a:ext cx="0" cy="297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661144" y="1481470"/>
            <a:ext cx="0" cy="297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90753" y="1502734"/>
            <a:ext cx="0" cy="297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902689" y="1552353"/>
            <a:ext cx="106325" cy="127591"/>
          </a:xfrm>
          <a:prstGeom prst="ellipse">
            <a:avLst/>
          </a:prstGeom>
          <a:solidFill>
            <a:srgbClr val="004EFF"/>
          </a:solidFill>
          <a:ln>
            <a:solidFill>
              <a:srgbClr val="004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937598" y="1577157"/>
            <a:ext cx="106325" cy="127591"/>
          </a:xfrm>
          <a:prstGeom prst="ellipse">
            <a:avLst/>
          </a:prstGeom>
          <a:solidFill>
            <a:srgbClr val="FF0000"/>
          </a:solidFill>
          <a:ln>
            <a:solidFill>
              <a:srgbClr val="FF2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3678865" y="1477874"/>
            <a:ext cx="297711" cy="95745"/>
          </a:xfrm>
          <a:custGeom>
            <a:avLst/>
            <a:gdLst>
              <a:gd name="connsiteX0" fmla="*/ 297711 w 297711"/>
              <a:gd name="connsiteY0" fmla="*/ 85112 h 95745"/>
              <a:gd name="connsiteX1" fmla="*/ 180753 w 297711"/>
              <a:gd name="connsiteY1" fmla="*/ 52 h 95745"/>
              <a:gd name="connsiteX2" fmla="*/ 0 w 297711"/>
              <a:gd name="connsiteY2" fmla="*/ 95745 h 95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711" h="95745">
                <a:moveTo>
                  <a:pt x="297711" y="85112"/>
                </a:moveTo>
                <a:cubicBezTo>
                  <a:pt x="264041" y="41696"/>
                  <a:pt x="230371" y="-1720"/>
                  <a:pt x="180753" y="52"/>
                </a:cubicBezTo>
                <a:cubicBezTo>
                  <a:pt x="131135" y="1824"/>
                  <a:pt x="0" y="95745"/>
                  <a:pt x="0" y="95745"/>
                </a:cubicBezTo>
              </a:path>
            </a:pathLst>
          </a:custGeom>
          <a:noFill/>
          <a:ln>
            <a:solidFill>
              <a:srgbClr val="FF29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 flipH="1">
            <a:off x="2970024" y="1502678"/>
            <a:ext cx="297711" cy="95745"/>
          </a:xfrm>
          <a:custGeom>
            <a:avLst/>
            <a:gdLst>
              <a:gd name="connsiteX0" fmla="*/ 297711 w 297711"/>
              <a:gd name="connsiteY0" fmla="*/ 85112 h 95745"/>
              <a:gd name="connsiteX1" fmla="*/ 180753 w 297711"/>
              <a:gd name="connsiteY1" fmla="*/ 52 h 95745"/>
              <a:gd name="connsiteX2" fmla="*/ 0 w 297711"/>
              <a:gd name="connsiteY2" fmla="*/ 95745 h 95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711" h="95745">
                <a:moveTo>
                  <a:pt x="297711" y="85112"/>
                </a:moveTo>
                <a:cubicBezTo>
                  <a:pt x="264041" y="41696"/>
                  <a:pt x="230371" y="-1720"/>
                  <a:pt x="180753" y="52"/>
                </a:cubicBezTo>
                <a:cubicBezTo>
                  <a:pt x="131135" y="1824"/>
                  <a:pt x="0" y="95745"/>
                  <a:pt x="0" y="95745"/>
                </a:cubicBezTo>
              </a:path>
            </a:pathLst>
          </a:custGeom>
          <a:noFill/>
          <a:ln>
            <a:solidFill>
              <a:srgbClr val="004EFF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542259" y="4332768"/>
                <a:ext cx="5484899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b="0" dirty="0" smtClean="0"/>
                  <a:t>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 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=0</m:t>
                    </m:r>
                  </m:oMath>
                </a14:m>
                <a:endParaRPr lang="en-US" b="0" dirty="0" smtClean="0"/>
              </a:p>
              <a:p>
                <a:r>
                  <a:rPr lang="en-US" dirty="0" smtClean="0">
                    <a:solidFill>
                      <a:schemeClr val="accent2">
                        <a:lumMod val="75000"/>
                      </a:schemeClr>
                    </a:solidFill>
                  </a:rPr>
                  <a:t>(++)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 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=1+</m:t>
                    </m:r>
                    <m:r>
                      <a:rPr lang="en-US" b="0" i="1" smtClean="0">
                        <a:latin typeface="Cambria Math" charset="0"/>
                      </a:rPr>
                      <m:t>𝑝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1−2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𝑝</m:t>
                        </m:r>
                      </m:e>
                    </m:d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𝑝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𝑖</m:t>
                    </m:r>
                    <m:r>
                      <a:rPr lang="en-US" b="0" i="1" smtClean="0">
                        <a:latin typeface="Cambria Math" charset="0"/>
                      </a:rPr>
                      <m:t>−2)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259" y="4332768"/>
                <a:ext cx="5484899" cy="553998"/>
              </a:xfrm>
              <a:prstGeom prst="rect">
                <a:avLst/>
              </a:prstGeom>
              <a:blipFill rotWithShape="0">
                <a:blip r:embed="rId4"/>
                <a:stretch>
                  <a:fillRect l="-2667" t="-72527" r="-1222" b="-879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/>
              <p:cNvSpPr txBox="1"/>
              <p:nvPr/>
            </p:nvSpPr>
            <p:spPr>
              <a:xfrm>
                <a:off x="662761" y="5410200"/>
                <a:ext cx="534588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b="0" dirty="0" smtClean="0"/>
                  <a:t>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=1+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min</m:t>
                    </m:r>
                    <m:r>
                      <a:rPr lang="en-US" b="0" i="1" smtClean="0">
                        <a:latin typeface="Cambria Math" charset="0"/>
                      </a:rPr>
                      <m:t>⁡[2</m:t>
                    </m:r>
                    <m:r>
                      <a:rPr lang="en-US" b="0" i="1" smtClean="0">
                        <a:latin typeface="Cambria Math" charset="0"/>
                      </a:rPr>
                      <m:t>𝑝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,</m:t>
                    </m:r>
                    <m:r>
                      <a:rPr lang="en-US" b="0" i="1" smtClean="0">
                        <a:latin typeface="Cambria Math" charset="0"/>
                      </a:rPr>
                      <m:t>𝑝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1−2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𝑝</m:t>
                        </m:r>
                      </m:e>
                    </m:d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2761" y="5410200"/>
                <a:ext cx="5345887" cy="276999"/>
              </a:xfrm>
              <a:prstGeom prst="rect">
                <a:avLst/>
              </a:prstGeom>
              <a:blipFill rotWithShape="0">
                <a:blip r:embed="rId5"/>
                <a:stretch>
                  <a:fillRect t="-148889" r="-1140" b="-18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276447" y="999460"/>
            <a:ext cx="3753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 5.2.2 in the </a:t>
            </a:r>
            <a:r>
              <a:rPr lang="en-US" dirty="0" err="1" smtClean="0"/>
              <a:t>Bertsekas</a:t>
            </a:r>
            <a:r>
              <a:rPr lang="en-US" dirty="0" smtClean="0"/>
              <a:t> text</a:t>
            </a:r>
            <a:endParaRPr lang="en-US" dirty="0"/>
          </a:p>
        </p:txBody>
      </p:sp>
      <p:sp>
        <p:nvSpPr>
          <p:cNvPr id="18" name="Right Brace 17"/>
          <p:cNvSpPr/>
          <p:nvPr/>
        </p:nvSpPr>
        <p:spPr>
          <a:xfrm>
            <a:off x="4476307" y="5890437"/>
            <a:ext cx="308344" cy="74427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4869713" y="6198783"/>
            <a:ext cx="265814" cy="1807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/>
              <p:cNvSpPr txBox="1"/>
              <p:nvPr/>
            </p:nvSpPr>
            <p:spPr>
              <a:xfrm>
                <a:off x="7761768" y="5837276"/>
                <a:ext cx="160551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Continue to solve for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dirty="0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1600" i="1" dirty="0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sz="1600" i="1" dirty="0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sz="1600" i="1" dirty="0" smtClean="0">
                        <a:latin typeface="Cambria Math" charset="0"/>
                      </a:rPr>
                      <m:t>(2),</m:t>
                    </m:r>
                    <m:sSup>
                      <m:sSupPr>
                        <m:ctrlPr>
                          <a:rPr lang="en-US" sz="1600" i="1" dirty="0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1600" i="1" dirty="0" smtClean="0">
                            <a:latin typeface="Cambria Math" charset="0"/>
                          </a:rPr>
                          <m:t>𝐽</m:t>
                        </m:r>
                      </m:e>
                      <m:sup>
                        <m:r>
                          <a:rPr lang="en-US" sz="1600" i="1" dirty="0" smtClean="0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sz="1600" i="1" dirty="0" smtClean="0">
                        <a:latin typeface="Cambria Math" charset="0"/>
                      </a:rPr>
                      <m:t>(3),</m:t>
                    </m:r>
                    <m:r>
                      <a:rPr lang="mr-IN" sz="1600" i="1" dirty="0" smtClean="0">
                        <a:latin typeface="Cambria Math" charset="0"/>
                      </a:rPr>
                      <m:t>…</m:t>
                    </m:r>
                  </m:oMath>
                </a14:m>
                <a:endParaRPr lang="en-US" sz="1600" dirty="0"/>
              </a:p>
            </p:txBody>
          </p:sp>
        </mc:Choice>
        <mc:Fallback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1768" y="5837276"/>
                <a:ext cx="1605516" cy="830997"/>
              </a:xfrm>
              <a:prstGeom prst="rect">
                <a:avLst/>
              </a:prstGeom>
              <a:blipFill rotWithShape="0">
                <a:blip r:embed="rId6"/>
                <a:stretch>
                  <a:fillRect l="-1894" t="-2206" b="-4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8627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Average Cost Per Stage Problems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What if</a:t>
                </a:r>
              </a:p>
              <a:p>
                <a:pPr lvl="1"/>
                <a:r>
                  <a:rPr lang="en-US" dirty="0" smtClean="0"/>
                  <a:t>The problem is not discounted</a:t>
                </a:r>
              </a:p>
              <a:p>
                <a:pPr lvl="1"/>
                <a:r>
                  <a:rPr lang="en-US" dirty="0" smtClean="0"/>
                  <a:t>Cost for every state and control is positive (no natural termination state)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𝜋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)=∞ </m:t>
                    </m:r>
                  </m:oMath>
                </a14:m>
                <a:r>
                  <a:rPr lang="en-US" dirty="0" smtClean="0"/>
                  <a:t>for every policy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𝜋</m:t>
                    </m:r>
                    <m:r>
                      <a:rPr lang="en-US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and initial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?</a:t>
                </a:r>
              </a:p>
              <a:p>
                <a:pPr lvl="1"/>
                <a:endParaRPr lang="en-US" dirty="0" smtClean="0"/>
              </a:p>
              <a:p>
                <a:r>
                  <a:rPr lang="en-US" dirty="0" smtClean="0"/>
                  <a:t>Then we can still find a policy that minimizes </a:t>
                </a:r>
                <a:r>
                  <a:rPr lang="en-US" i="1" dirty="0" smtClean="0"/>
                  <a:t>average cost per stage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286759" y="5283724"/>
                <a:ext cx="5265993" cy="779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</m:den>
                          </m:f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eqArr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=0,1,..</m:t>
                                  </m:r>
                                </m:e>
                              </m:eqArr>
                            </m:sub>
                          </m:sSub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is-IS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=0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𝑁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−1</m:t>
                                  </m:r>
                                </m:sup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𝑤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=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6759" y="5283724"/>
                <a:ext cx="5265993" cy="7791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782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Bellman’s Equation for Average Cost per Stage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Idea: recast as a stochastic shortest path problem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 topic of average cost per </a:t>
            </a:r>
            <a:r>
              <a:rPr lang="en-US" smtClean="0"/>
              <a:t>stage problems </a:t>
            </a:r>
            <a:r>
              <a:rPr lang="en-US" dirty="0" smtClean="0"/>
              <a:t>will not be covered further in class or on exams.  Interested students should read the Dynamic Programming and Optimal Control text Section 5.5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192491" y="2644218"/>
                <a:ext cx="5638210" cy="8803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𝜆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charset="0"/>
                                </a:rPr>
                                <m:t>𝑢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∈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𝑈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)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mr-IN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𝑔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ctrlPr>
                                    <a:rPr lang="is-IS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</m:d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h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charset="0"/>
                        </a:rPr>
                        <m:t>,</m:t>
                      </m:r>
                      <m:r>
                        <a:rPr lang="en-US" b="0" i="1" smtClean="0">
                          <a:latin typeface="Cambria Math" charset="0"/>
                        </a:rPr>
                        <m:t>𝑖</m:t>
                      </m:r>
                      <m:r>
                        <a:rPr lang="en-US" b="0" i="1" smtClean="0">
                          <a:latin typeface="Cambria Math" charset="0"/>
                        </a:rPr>
                        <m:t>=1,…,</m:t>
                      </m:r>
                      <m:r>
                        <a:rPr lang="en-US" b="0" i="1" smtClean="0">
                          <a:latin typeface="Cambria Math" charset="0"/>
                        </a:rPr>
                        <m:t>𝑛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2491" y="2644218"/>
                <a:ext cx="5638210" cy="880369"/>
              </a:xfrm>
              <a:prstGeom prst="rect">
                <a:avLst/>
              </a:prstGeom>
              <a:blipFill rotWithShape="0">
                <a:blip r:embed="rId2"/>
                <a:stretch>
                  <a:fillRect b="-6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471340" y="3412503"/>
            <a:ext cx="2394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Optimal average cost is the same for all states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291472" y="3223967"/>
            <a:ext cx="0" cy="1979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23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</a:t>
            </a:r>
            <a:r>
              <a:rPr lang="mr-IN" dirty="0" smtClean="0"/>
              <a:t>…</a:t>
            </a:r>
            <a:r>
              <a:rPr lang="en-US" dirty="0" smtClean="0"/>
              <a:t>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HW 3 is posted (due Sept 28</a:t>
            </a:r>
            <a:r>
              <a:rPr lang="en-US" baseline="30000" dirty="0" smtClean="0"/>
              <a:t>th  </a:t>
            </a:r>
            <a:r>
              <a:rPr lang="en-US" dirty="0" smtClean="0"/>
              <a:t>at 5pm)</a:t>
            </a:r>
          </a:p>
          <a:p>
            <a:endParaRPr lang="en-US" dirty="0"/>
          </a:p>
          <a:p>
            <a:r>
              <a:rPr lang="en-US" dirty="0" smtClean="0"/>
              <a:t>Minimax control and augmented formulations</a:t>
            </a:r>
          </a:p>
          <a:p>
            <a:pPr lvl="1"/>
            <a:r>
              <a:rPr lang="en-US" dirty="0" smtClean="0"/>
              <a:t>Readings will be posted on Blackboard </a:t>
            </a:r>
            <a:r>
              <a:rPr lang="en-US" dirty="0" smtClean="0">
                <a:sym typeface="Wingdings"/>
              </a:rPr>
              <a:t> special access made possible by Prof. Dimitri </a:t>
            </a:r>
            <a:r>
              <a:rPr lang="en-US" dirty="0" err="1" smtClean="0">
                <a:sym typeface="Wingdings"/>
              </a:rPr>
              <a:t>Bertsekas</a:t>
            </a:r>
            <a:r>
              <a:rPr lang="en-US" dirty="0" smtClean="0">
                <a:sym typeface="Wingdings"/>
              </a:rPr>
              <a:t> to his Dynamic Programming and Optimal Control text!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69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9772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HW 3 due this Friday at 5pm</a:t>
            </a:r>
          </a:p>
          <a:p>
            <a:endParaRPr lang="en-US" dirty="0" smtClean="0"/>
          </a:p>
          <a:p>
            <a:r>
              <a:rPr lang="en-US" dirty="0" smtClean="0"/>
              <a:t>Midterm next week!  Wednesday Oct 3 in class</a:t>
            </a:r>
          </a:p>
          <a:p>
            <a:endParaRPr lang="en-US" dirty="0" smtClean="0"/>
          </a:p>
          <a:p>
            <a:r>
              <a:rPr lang="en-US" dirty="0" smtClean="0"/>
              <a:t>Practice midterm out this week, review session for midterm next Monday Oct 1 in class</a:t>
            </a:r>
          </a:p>
          <a:p>
            <a:endParaRPr lang="en-US" dirty="0" smtClean="0"/>
          </a:p>
          <a:p>
            <a:r>
              <a:rPr lang="en-US" dirty="0" smtClean="0"/>
              <a:t>Final project proposal due next Friday Oct 5 by 5pm</a:t>
            </a:r>
          </a:p>
          <a:p>
            <a:endParaRPr lang="en-US" dirty="0" smtClean="0"/>
          </a:p>
          <a:p>
            <a:r>
              <a:rPr lang="en-US" dirty="0" smtClean="0"/>
              <a:t>Changes to next week’s office hours due to midterm</a:t>
            </a:r>
          </a:p>
          <a:p>
            <a:pPr lvl="1"/>
            <a:r>
              <a:rPr lang="en-US" dirty="0" smtClean="0"/>
              <a:t>Myself and </a:t>
            </a:r>
            <a:r>
              <a:rPr lang="en-US" dirty="0" err="1" smtClean="0"/>
              <a:t>Sushmita</a:t>
            </a:r>
            <a:r>
              <a:rPr lang="en-US" dirty="0" smtClean="0"/>
              <a:t> office hours Monday regular time</a:t>
            </a:r>
          </a:p>
          <a:p>
            <a:pPr lvl="1"/>
            <a:r>
              <a:rPr lang="en-US" dirty="0" err="1" smtClean="0"/>
              <a:t>Weiying</a:t>
            </a:r>
            <a:r>
              <a:rPr lang="en-US" dirty="0" smtClean="0"/>
              <a:t> office hours will move to Tuesday</a:t>
            </a:r>
          </a:p>
          <a:p>
            <a:pPr lvl="1"/>
            <a:r>
              <a:rPr lang="en-US" dirty="0" smtClean="0"/>
              <a:t>I will hold additional office hours next week on Thursday to discuss final project proposals (this is in lieu of my office hours during the following week Monday Oct 8</a:t>
            </a:r>
            <a:r>
              <a:rPr lang="en-US" baseline="30000" dirty="0" smtClean="0"/>
              <a:t>th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257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Infinite Horizon Problems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4529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Previous class focused on problems with N stages (finite)</a:t>
            </a:r>
          </a:p>
          <a:p>
            <a:endParaRPr lang="en-US" dirty="0" smtClean="0"/>
          </a:p>
          <a:p>
            <a:r>
              <a:rPr lang="en-US" dirty="0" smtClean="0"/>
              <a:t>Today we let the number of stages N tend to infinity</a:t>
            </a:r>
          </a:p>
          <a:p>
            <a:pPr lvl="1"/>
            <a:r>
              <a:rPr lang="en-US" dirty="0" smtClean="0"/>
              <a:t>Long horizon problems</a:t>
            </a:r>
          </a:p>
          <a:p>
            <a:pPr lvl="1"/>
            <a:r>
              <a:rPr lang="en-US" dirty="0" smtClean="0"/>
              <a:t>May have terminal states but where horizon is stochastic</a:t>
            </a:r>
          </a:p>
          <a:p>
            <a:pPr lvl="1"/>
            <a:r>
              <a:rPr lang="en-US" dirty="0" smtClean="0"/>
              <a:t>Systems are stationary (i.e. the system equation, cost per stage, and random disturbance statistics do not change from one stage to the next)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 will study three main classes of problems:	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Stochastic shortest path problems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Discounted problems with bounded cost per stage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Average cost per stage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254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for Infinite Horizon Case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Our “cost-to-go” or </a:t>
                </a:r>
                <a:r>
                  <a:rPr lang="en-US" i="1" dirty="0" smtClean="0"/>
                  <a:t>the total cost over an infinite number of stages</a:t>
                </a:r>
                <a:r>
                  <a:rPr lang="en-US" dirty="0" smtClean="0"/>
                  <a:t> is given by: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Definition </a:t>
                </a:r>
                <a:r>
                  <a:rPr lang="en-US" b="1" dirty="0" smtClean="0"/>
                  <a:t>Stationary Policy</a:t>
                </a:r>
                <a:r>
                  <a:rPr lang="en-US" dirty="0" smtClean="0"/>
                  <a:t>: an admissible policy of the form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𝜋</m:t>
                    </m:r>
                    <m:r>
                      <a:rPr lang="en-US" i="1" dirty="0" smtClean="0">
                        <a:latin typeface="Cambria Math" charset="0"/>
                      </a:rPr>
                      <m:t>={</m:t>
                    </m:r>
                    <m:r>
                      <a:rPr lang="en-US" i="1" dirty="0" smtClean="0">
                        <a:latin typeface="Cambria Math" charset="0"/>
                      </a:rPr>
                      <m:t>𝜇</m:t>
                    </m:r>
                    <m:r>
                      <a:rPr lang="en-US" i="1" dirty="0" smtClean="0">
                        <a:latin typeface="Cambria Math" charset="0"/>
                      </a:rPr>
                      <m:t>,</m:t>
                    </m:r>
                    <m:r>
                      <a:rPr lang="en-US" i="1" dirty="0" smtClean="0">
                        <a:latin typeface="Cambria Math" charset="0"/>
                      </a:rPr>
                      <m:t>𝜇</m:t>
                    </m:r>
                    <m:r>
                      <a:rPr lang="en-US" i="1" dirty="0" smtClean="0">
                        <a:latin typeface="Cambria Math" charset="0"/>
                      </a:rPr>
                      <m:t>,…} </m:t>
                    </m:r>
                  </m:oMath>
                </a14:m>
                <a:r>
                  <a:rPr lang="en-US" dirty="0" smtClean="0"/>
                  <a:t>and corresponding cost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charset="0"/>
                          </a:rPr>
                          <m:t>𝐽</m:t>
                        </m:r>
                      </m:e>
                      <m:sub>
                        <m:r>
                          <a:rPr lang="en-US" i="1" dirty="0" smtClean="0">
                            <a:latin typeface="Cambria Math" charset="0"/>
                          </a:rPr>
                          <m:t>𝜇</m:t>
                        </m:r>
                      </m:sub>
                    </m:sSub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err="1" smtClean="0">
                        <a:latin typeface="Cambria Math" charset="0"/>
                      </a:rPr>
                      <m:t>𝑖</m:t>
                    </m:r>
                    <m:r>
                      <a:rPr lang="en-US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(</a:t>
                </a:r>
                <a:r>
                  <a:rPr lang="en-US" i="1" dirty="0" err="1" smtClean="0"/>
                  <a:t>i</a:t>
                </a:r>
                <a:r>
                  <a:rPr lang="en-US" dirty="0" smtClean="0"/>
                  <a:t> here denotes </a:t>
                </a:r>
                <a:r>
                  <a:rPr lang="en-US" i="1" dirty="0" smtClean="0"/>
                  <a:t>state </a:t>
                </a:r>
                <a:r>
                  <a:rPr lang="en-US" i="1" dirty="0" err="1" smtClean="0"/>
                  <a:t>i</a:t>
                </a:r>
                <a:r>
                  <a:rPr lang="en-US" dirty="0" smtClean="0"/>
                  <a:t>). The policy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𝜇</m:t>
                    </m:r>
                    <m:r>
                      <a:rPr lang="en-US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is optimal if</a:t>
                </a:r>
                <a:endParaRPr lang="en-US" i="1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2241" r="-20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818168" y="2908004"/>
                <a:ext cx="5640390" cy="8657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limLow>
                        <m:limLow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charset="0"/>
                            </a:rPr>
                            <m:t>lim</m:t>
                          </m:r>
                        </m:e>
                        <m:lim>
                          <m:r>
                            <a:rPr lang="en-US" sz="2000" b="0" i="1" smtClean="0">
                              <a:latin typeface="Cambria Math" charset="0"/>
                            </a:rPr>
                            <m:t>𝑁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→∞</m:t>
                          </m:r>
                        </m:lim>
                      </m:limLow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  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eqArr>
                                <m:eqArrPr>
                                  <m:ctrlPr>
                                    <a:rPr lang="en-US" sz="2000" i="1">
                                      <a:latin typeface="Cambria Math" charset="0"/>
                                    </a:rPr>
                                  </m:ctrlPr>
                                </m:eqArr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charset="0"/>
                                        </a:rPr>
                                        <m:t>𝑊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charset="0"/>
                                    </a:rPr>
                                    <m:t>,</m:t>
                                  </m:r>
                                </m:e>
                                <m:e>
                                  <m:r>
                                    <a:rPr lang="en-US" sz="2000" i="1">
                                      <a:latin typeface="Cambria Math" charset="0"/>
                                    </a:rPr>
                                    <m:t>𝑘</m:t>
                                  </m:r>
                                  <m:r>
                                    <a:rPr lang="en-US" sz="2000" i="1">
                                      <a:latin typeface="Cambria Math" charset="0"/>
                                    </a:rPr>
                                    <m:t>=0,1,…</m:t>
                                  </m:r>
                                </m:e>
                              </m:eqArr>
                            </m:e>
                            <m:sub/>
                          </m:sSub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is-IS" sz="20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000" b="0" i="1" smtClean="0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−1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𝛼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𝑔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⁡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8168" y="2908004"/>
                <a:ext cx="5640390" cy="865750"/>
              </a:xfrm>
              <a:prstGeom prst="rect">
                <a:avLst/>
              </a:prstGeom>
              <a:blipFill rotWithShape="0">
                <a:blip r:embed="rId3"/>
                <a:stretch>
                  <a:fillRect l="-4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/>
          <p:cNvSpPr/>
          <p:nvPr/>
        </p:nvSpPr>
        <p:spPr>
          <a:xfrm>
            <a:off x="2753833" y="3168499"/>
            <a:ext cx="659218" cy="52099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1853609" y="6048154"/>
                <a:ext cx="5161156" cy="40055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</a:rPr>
                            <m:t>𝜇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𝜋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𝑖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charset="0"/>
                            </a:rPr>
                            <m:t>,   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𝑓𝑜𝑟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𝑎𝑙𝑙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𝑠𝑡𝑎𝑡𝑒𝑠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charset="0"/>
                            </a:rPr>
                            <m:t>𝑖</m:t>
                          </m:r>
                        </m:e>
                      </m:func>
                      <m:r>
                        <a:rPr lang="en-US" sz="2000" b="0" i="1" smtClean="0">
                          <a:latin typeface="Cambria Math" charset="0"/>
                        </a:rPr>
                        <m:t>⁡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3609" y="6048154"/>
                <a:ext cx="5161156" cy="400559"/>
              </a:xfrm>
              <a:prstGeom prst="rect">
                <a:avLst/>
              </a:prstGeom>
              <a:blipFill rotWithShape="0">
                <a:blip r:embed="rId4"/>
                <a:stretch>
                  <a:fillRect l="-2125" t="-109091" r="-472" b="-11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814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Computational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060" y="1814992"/>
            <a:ext cx="8835656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What about general methods for finding J*?</a:t>
            </a:r>
          </a:p>
          <a:p>
            <a:endParaRPr lang="en-US" dirty="0" smtClean="0"/>
          </a:p>
          <a:p>
            <a:r>
              <a:rPr lang="en-US" dirty="0" smtClean="0"/>
              <a:t>We want to be able to perform value iteration and policy iteration for three classes of problems</a:t>
            </a:r>
          </a:p>
          <a:p>
            <a:pPr lvl="1"/>
            <a:r>
              <a:rPr lang="en-US" dirty="0" smtClean="0"/>
              <a:t>Stochastic shortest path</a:t>
            </a:r>
          </a:p>
          <a:p>
            <a:pPr lvl="1"/>
            <a:r>
              <a:rPr lang="en-US" dirty="0" smtClean="0"/>
              <a:t>Discounted problems with bounded cost per stage</a:t>
            </a:r>
          </a:p>
          <a:p>
            <a:pPr lvl="1"/>
            <a:r>
              <a:rPr lang="en-US" dirty="0" smtClean="0"/>
              <a:t>Average cost per stage problems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These problems have slightly different forms of the iteration algorithms</a:t>
            </a:r>
          </a:p>
          <a:p>
            <a:pPr lvl="1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63524" y="4082901"/>
            <a:ext cx="6570923" cy="393405"/>
          </a:xfrm>
          <a:prstGeom prst="rect">
            <a:avLst/>
          </a:prstGeom>
          <a:noFill/>
          <a:ln>
            <a:solidFill>
              <a:srgbClr val="FF2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219508" y="4019106"/>
            <a:ext cx="1679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We have seen this case in class before</a:t>
            </a:r>
            <a:endParaRPr 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258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 from Lecture 6 on MDPs: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5"/>
                <a:ext cx="7886700" cy="4725782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 smtClean="0"/>
                  <a:t>Formulating a finite horizon problem as an infinite horizon problem</a:t>
                </a:r>
                <a:endParaRPr lang="en-US" dirty="0" smtClean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pPr marL="0" indent="0">
                  <a:buNone/>
                </a:pPr>
                <a:r>
                  <a:rPr lang="en-US" sz="2400" dirty="0" smtClean="0"/>
                  <a:t>Starting from S0 we get the reward sequence +1,+1,+1,0,0,0,</a:t>
                </a:r>
                <a:r>
                  <a:rPr lang="mr-IN" sz="2400" dirty="0" smtClean="0"/>
                  <a:t>…</a:t>
                </a:r>
                <a:endParaRPr lang="en-US" sz="2400" dirty="0"/>
              </a:p>
              <a:p>
                <a:r>
                  <a:rPr lang="en-US" dirty="0" smtClean="0"/>
                  <a:t>So now we can write the return </a:t>
                </a:r>
                <a:r>
                  <a:rPr lang="en-US" dirty="0" smtClean="0"/>
                  <a:t>of a finite or infinite horizon task as an infinite sum</a:t>
                </a:r>
                <a:endParaRPr lang="en-US" dirty="0" smtClean="0"/>
              </a:p>
              <a:p>
                <a:endParaRPr lang="en-US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≜</m:t>
                    </m:r>
                    <m:nary>
                      <m:naryPr>
                        <m:chr m:val="∑"/>
                        <m:ctrlPr>
                          <a:rPr lang="is-I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p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−1</m:t>
                            </m:r>
                          </m:sup>
                        </m:sSup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</m:sub>
                        </m:sSub>
                      </m:e>
                    </m:nary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𝑇</m:t>
                    </m:r>
                    <m:r>
                      <a:rPr lang="en-US" b="0" i="1" smtClean="0">
                        <a:latin typeface="Cambria Math" charset="0"/>
                      </a:rPr>
                      <m:t>=∞ </m:t>
                    </m:r>
                    <m:r>
                      <a:rPr lang="en-US" b="0" i="1" smtClean="0">
                        <a:latin typeface="Cambria Math" charset="0"/>
                      </a:rPr>
                      <m:t>𝑜𝑟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</a:rPr>
                      <m:t>𝛾</m:t>
                    </m:r>
                    <m:r>
                      <a:rPr lang="en-US" b="0" i="1" smtClean="0">
                        <a:latin typeface="Cambria Math" charset="0"/>
                      </a:rPr>
                      <m:t>=1 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7886700" cy="4725782"/>
              </a:xfrm>
              <a:blipFill rotWithShape="0">
                <a:blip r:embed="rId2"/>
                <a:stretch>
                  <a:fillRect l="-1159" t="-25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581" y="2799817"/>
            <a:ext cx="7455049" cy="140441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5549821" y="5203699"/>
                <a:ext cx="238206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FF0000"/>
                    </a:solidFill>
                  </a:rPr>
                  <a:t>Bertsekas text uses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FF0000"/>
                        </a:solidFill>
                        <a:latin typeface="Cambria Math" charset="0"/>
                      </a:rPr>
                      <m:t>𝛼</m:t>
                    </m:r>
                  </m:oMath>
                </a14:m>
                <a:r>
                  <a:rPr lang="en-US" dirty="0" smtClean="0">
                    <a:solidFill>
                      <a:srgbClr val="FF0000"/>
                    </a:solidFill>
                  </a:rPr>
                  <a:t> for the discount factor 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9821" y="5203699"/>
                <a:ext cx="2382068" cy="646331"/>
              </a:xfrm>
              <a:prstGeom prst="rect">
                <a:avLst/>
              </a:prstGeom>
              <a:blipFill rotWithShape="0">
                <a:blip r:embed="rId4"/>
                <a:stretch>
                  <a:fillRect l="-2046" t="-5660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796066" y="3657599"/>
            <a:ext cx="387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[Sutton and </a:t>
            </a:r>
            <a:r>
              <a:rPr lang="en-US" dirty="0" err="1" smtClean="0"/>
              <a:t>Barto</a:t>
            </a:r>
            <a:r>
              <a:rPr lang="en-US" dirty="0" smtClean="0"/>
              <a:t> text section 3.4]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415142" y="2198230"/>
            <a:ext cx="155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Special terminal state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6400800" y="5805375"/>
            <a:ext cx="0" cy="202018"/>
          </a:xfrm>
          <a:prstGeom prst="straightConnector1">
            <a:avLst/>
          </a:prstGeom>
          <a:ln>
            <a:solidFill>
              <a:srgbClr val="FF2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943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447" y="0"/>
            <a:ext cx="8654902" cy="1325563"/>
          </a:xfrm>
        </p:spPr>
        <p:txBody>
          <a:bodyPr/>
          <a:lstStyle/>
          <a:p>
            <a:r>
              <a:rPr lang="en-US" dirty="0" smtClean="0"/>
              <a:t>Discounted Problems </a:t>
            </a:r>
            <a:r>
              <a:rPr lang="en-US" smtClean="0"/>
              <a:t>DP Formulation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96752" y="1081346"/>
                <a:ext cx="7886700" cy="4617706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 smtClean="0"/>
                  <a:t>Formulation</a:t>
                </a:r>
              </a:p>
              <a:p>
                <a:pPr lvl="1"/>
                <a:r>
                  <a:rPr lang="en-US" sz="2000" dirty="0" smtClean="0"/>
                  <a:t>States are </a:t>
                </a:r>
                <a:r>
                  <a:rPr lang="en-US" sz="2000" dirty="0" err="1" smtClean="0"/>
                  <a:t>i</a:t>
                </a:r>
                <a:r>
                  <a:rPr lang="en-US" sz="2000" dirty="0" smtClean="0"/>
                  <a:t>=1,..,n</a:t>
                </a:r>
              </a:p>
              <a:p>
                <a:pPr lvl="1"/>
                <a:r>
                  <a:rPr lang="en-US" sz="2000" dirty="0" smtClean="0"/>
                  <a:t>Discount factor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charset="0"/>
                      </a:rPr>
                      <m:t>𝛼</m:t>
                    </m:r>
                    <m:r>
                      <a:rPr lang="en-US" sz="2000" i="1" dirty="0" smtClean="0">
                        <a:latin typeface="Cambria Math" charset="0"/>
                      </a:rPr>
                      <m:t>&lt;1</m:t>
                    </m:r>
                  </m:oMath>
                </a14:m>
                <a:endParaRPr lang="en-US" sz="2000" dirty="0" smtClean="0"/>
              </a:p>
              <a:p>
                <a:pPr lvl="1"/>
                <a:r>
                  <a:rPr lang="en-US" sz="2000" dirty="0" smtClean="0"/>
                  <a:t>Control u from state </a:t>
                </a:r>
                <a:r>
                  <a:rPr lang="en-US" sz="2000" dirty="0" err="1" smtClean="0"/>
                  <a:t>i</a:t>
                </a:r>
                <a:r>
                  <a:rPr lang="en-US" sz="2000" dirty="0" smtClean="0"/>
                  <a:t> has a cost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charset="0"/>
                      </a:rPr>
                      <m:t>𝑔</m:t>
                    </m:r>
                    <m:r>
                      <a:rPr lang="en-US" sz="2000" i="1" dirty="0" smtClean="0">
                        <a:latin typeface="Cambria Math" charset="0"/>
                      </a:rPr>
                      <m:t>(</m:t>
                    </m:r>
                    <m:r>
                      <a:rPr lang="en-US" sz="2000" i="1" dirty="0" err="1">
                        <a:latin typeface="Cambria Math" charset="0"/>
                      </a:rPr>
                      <m:t>𝑖</m:t>
                    </m:r>
                    <m:r>
                      <a:rPr lang="en-US" sz="2000" i="1" dirty="0" err="1" smtClean="0">
                        <a:latin typeface="Cambria Math" charset="0"/>
                      </a:rPr>
                      <m:t>,</m:t>
                    </m:r>
                    <m:r>
                      <a:rPr lang="en-US" sz="2000" i="1" dirty="0" err="1" smtClean="0">
                        <a:latin typeface="Cambria Math" charset="0"/>
                      </a:rPr>
                      <m:t>𝑢</m:t>
                    </m:r>
                    <m:r>
                      <a:rPr lang="en-US" sz="2000" i="1" dirty="0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sz="2000" dirty="0" smtClean="0"/>
                  <a:t>(except in the terminal state</a:t>
                </a:r>
              </a:p>
              <a:p>
                <a:pPr lvl="1"/>
                <a:endParaRPr lang="en-US" sz="2000" dirty="0" smtClean="0"/>
              </a:p>
              <a:p>
                <a:pPr lvl="1"/>
                <a:endParaRPr lang="en-US" sz="2000" dirty="0"/>
              </a:p>
              <a:p>
                <a:pPr lvl="1"/>
                <a:endParaRPr lang="en-US" sz="2000" dirty="0" smtClean="0"/>
              </a:p>
              <a:p>
                <a:pPr lvl="1"/>
                <a:endParaRPr lang="en-US" sz="2000" dirty="0"/>
              </a:p>
              <a:p>
                <a:pPr lvl="1"/>
                <a:endParaRPr lang="en-US" sz="2000" dirty="0" smtClean="0"/>
              </a:p>
              <a:p>
                <a:endParaRPr lang="en-US" sz="2400" dirty="0" smtClean="0"/>
              </a:p>
              <a:p>
                <a:r>
                  <a:rPr lang="en-US" sz="2400" dirty="0" smtClean="0"/>
                  <a:t>Value iteration </a:t>
                </a:r>
                <a:r>
                  <a:rPr lang="en-US" sz="2400" dirty="0"/>
                  <a:t>a</a:t>
                </a:r>
                <a:r>
                  <a:rPr lang="en-US" sz="2400" dirty="0" smtClean="0"/>
                  <a:t>lgorithm for discounted problems</a:t>
                </a:r>
              </a:p>
              <a:p>
                <a:pPr lvl="1"/>
                <a:endParaRPr lang="en-US" sz="2000" dirty="0" smtClean="0"/>
              </a:p>
              <a:p>
                <a:pPr lvl="1"/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6752" y="1081346"/>
                <a:ext cx="7886700" cy="4617706"/>
              </a:xfrm>
              <a:blipFill rotWithShape="0">
                <a:blip r:embed="rId2"/>
                <a:stretch>
                  <a:fillRect l="-1082" t="-1847" r="-5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/>
          <p:cNvGrpSpPr/>
          <p:nvPr/>
        </p:nvGrpSpPr>
        <p:grpSpPr>
          <a:xfrm>
            <a:off x="1307805" y="2562447"/>
            <a:ext cx="6092455" cy="1931742"/>
            <a:chOff x="829340" y="3710763"/>
            <a:chExt cx="6836734" cy="243147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9972" y="3710763"/>
              <a:ext cx="6817517" cy="20821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829340" y="5803681"/>
              <a:ext cx="6836734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Figure 5.4.1 Dynamic Programming and Optimal Control text</a:t>
              </a:r>
              <a:endParaRPr lang="en-US" sz="1600"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1254642" y="5087678"/>
                <a:ext cx="5911362" cy="8803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𝐽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charset="0"/>
                                </a:rPr>
                                <m:t>𝑢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∈</m:t>
                              </m:r>
                              <m:r>
                                <m:rPr>
                                  <m:sty m:val="p"/>
                                </m:rPr>
                                <a:rPr lang="en-US" i="1">
                                  <a:latin typeface="Cambria Math" charset="0"/>
                                </a:rPr>
                                <m:t>U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lim>
                          </m:limLow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mr-IN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𝑔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𝛼</m:t>
                              </m:r>
                              <m:nary>
                                <m:naryPr>
                                  <m:chr m:val="∑"/>
                                  <m:ctrlPr>
                                    <a:rPr lang="is-IS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</m:d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𝐽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, 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=1,…,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4642" y="5087678"/>
                <a:ext cx="5911362" cy="880369"/>
              </a:xfrm>
              <a:prstGeom prst="rect">
                <a:avLst/>
              </a:prstGeom>
              <a:blipFill rotWithShape="0">
                <a:blip r:embed="rId4"/>
                <a:stretch>
                  <a:fillRect b="-6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1307805" y="6044610"/>
                <a:ext cx="2764218" cy="7035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𝑔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𝑢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</m:d>
                          <m:acc>
                            <m:accPr>
                              <m:chr m:val="̃"/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𝑔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𝑢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7805" y="6044610"/>
                <a:ext cx="2764218" cy="703526"/>
              </a:xfrm>
              <a:prstGeom prst="rect">
                <a:avLst/>
              </a:prstGeom>
              <a:blipFill rotWithShape="0">
                <a:blip r:embed="rId5"/>
                <a:stretch>
                  <a:fillRect b="-8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4019107" y="6273225"/>
            <a:ext cx="32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Cost of using u at state </a:t>
            </a:r>
            <a:r>
              <a:rPr lang="en-US" sz="1600" dirty="0" err="1" smtClean="0">
                <a:solidFill>
                  <a:srgbClr val="FF0000"/>
                </a:solidFill>
              </a:rPr>
              <a:t>i</a:t>
            </a:r>
            <a:r>
              <a:rPr lang="en-US" sz="1600" dirty="0" smtClean="0">
                <a:solidFill>
                  <a:srgbClr val="FF0000"/>
                </a:solidFill>
              </a:rPr>
              <a:t> and moving to state j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0" name="Right Brace 9"/>
          <p:cNvSpPr/>
          <p:nvPr/>
        </p:nvSpPr>
        <p:spPr>
          <a:xfrm rot="5400000">
            <a:off x="3455581" y="6315739"/>
            <a:ext cx="318977" cy="616689"/>
          </a:xfrm>
          <a:prstGeom prst="rightBrace">
            <a:avLst>
              <a:gd name="adj1" fmla="val 1833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03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8018" y="0"/>
            <a:ext cx="7886700" cy="1325563"/>
          </a:xfrm>
        </p:spPr>
        <p:txBody>
          <a:bodyPr/>
          <a:lstStyle/>
          <a:p>
            <a:r>
              <a:rPr lang="en-US" dirty="0" smtClean="0"/>
              <a:t>Example: Processing Orders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315262"/>
                <a:ext cx="7886700" cy="2629417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 smtClean="0"/>
                  <a:t>A manufacturer at each time period receives an order with probability p and receives no order with </a:t>
                </a:r>
                <a:r>
                  <a:rPr lang="en-US" sz="2000" smtClean="0"/>
                  <a:t>probability 1-p</a:t>
                </a:r>
                <a:endParaRPr lang="en-US" sz="2000" dirty="0" smtClean="0"/>
              </a:p>
              <a:p>
                <a:r>
                  <a:rPr lang="en-US" sz="2000" dirty="0" smtClean="0"/>
                  <a:t>Actions she can take {process all orders, process no orders}</a:t>
                </a:r>
              </a:p>
              <a:p>
                <a:r>
                  <a:rPr lang="en-US" sz="2000" dirty="0" smtClean="0"/>
                  <a:t>Cost per unfilled order is c&gt;0 and cost to process unfilled orders is K&gt;0</a:t>
                </a:r>
              </a:p>
              <a:p>
                <a:r>
                  <a:rPr lang="en-US" sz="2000" dirty="0" smtClean="0"/>
                  <a:t>Discount factor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charset="0"/>
                      </a:rPr>
                      <m:t>𝛼</m:t>
                    </m:r>
                    <m:r>
                      <a:rPr lang="en-US" sz="2000" i="1" dirty="0" smtClean="0">
                        <a:latin typeface="Cambria Math" charset="0"/>
                      </a:rPr>
                      <m:t>&lt;1</m:t>
                    </m:r>
                  </m:oMath>
                </a14:m>
                <a:r>
                  <a:rPr lang="en-US" sz="2000" dirty="0" smtClean="0"/>
                  <a:t>, and the maximum number of orders that can remain unfilled is n</a:t>
                </a:r>
                <a:endParaRPr lang="en-US" sz="2000" dirty="0"/>
              </a:p>
              <a:p>
                <a:r>
                  <a:rPr lang="en-US" sz="2000" dirty="0" smtClean="0"/>
                  <a:t>Formulate Bellman’s equation for this problem:</a:t>
                </a:r>
              </a:p>
              <a:p>
                <a:endParaRPr lang="en-US" sz="2000" dirty="0"/>
              </a:p>
              <a:p>
                <a:endParaRPr lang="en-US" sz="2000" dirty="0" smtClean="0"/>
              </a:p>
              <a:p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315262"/>
                <a:ext cx="7886700" cy="2629417"/>
              </a:xfrm>
              <a:blipFill rotWithShape="0">
                <a:blip r:embed="rId2"/>
                <a:stretch>
                  <a:fillRect l="-696" t="-2552" r="-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467826" y="5140843"/>
                <a:ext cx="8714950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sz="1600" b="0" i="0" smtClean="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600" b="0" i="0" smtClean="0">
                          <a:latin typeface="Cambria Math" charset="0"/>
                        </a:rPr>
                        <m:t>min</m:t>
                      </m:r>
                      <m:r>
                        <a:rPr lang="en-US" sz="1600" b="0" i="0" smtClean="0">
                          <a:latin typeface="Cambria Math" charset="0"/>
                        </a:rPr>
                        <m:t>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600" b="0" i="0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charset="0"/>
                            </a:rPr>
                            <m:t>K</m:t>
                          </m:r>
                          <m:r>
                            <a:rPr lang="en-US" sz="1600" b="0" i="0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1−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𝐽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𝛼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𝑝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𝐽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charset="0"/>
                            </a:rPr>
                            <m:t>, 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𝑐𝑖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1−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𝐽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𝑖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𝛼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𝑝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𝐽</m:t>
                              </m:r>
                            </m:e>
                            <m:sup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+1</m:t>
                              </m:r>
                            </m:e>
                          </m:d>
                        </m:e>
                      </m:d>
                      <m:r>
                        <a:rPr lang="en-US" sz="1600" b="0" i="1" smtClean="0">
                          <a:latin typeface="Cambria Math" charset="0"/>
                        </a:rPr>
                        <m:t> ,  </m:t>
                      </m:r>
                      <m:r>
                        <a:rPr lang="en-US" sz="1600" b="0" i="1" smtClean="0">
                          <a:latin typeface="Cambria Math" charset="0"/>
                        </a:rPr>
                        <m:t>𝑖</m:t>
                      </m:r>
                      <m:r>
                        <a:rPr lang="en-US" sz="1600" b="0" i="1" smtClean="0">
                          <a:latin typeface="Cambria Math" charset="0"/>
                        </a:rPr>
                        <m:t>=0,1,…,</m:t>
                      </m:r>
                      <m:r>
                        <a:rPr lang="en-US" sz="1600" b="0" i="1" smtClean="0">
                          <a:latin typeface="Cambria Math" charset="0"/>
                        </a:rPr>
                        <m:t>𝑛</m:t>
                      </m:r>
                      <m:r>
                        <a:rPr lang="en-US" sz="1600" b="0" i="1" smtClean="0">
                          <a:latin typeface="Cambria Math" charset="0"/>
                        </a:rPr>
                        <m:t>−1 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826" y="5140843"/>
                <a:ext cx="8714950" cy="246221"/>
              </a:xfrm>
              <a:prstGeom prst="rect">
                <a:avLst/>
              </a:prstGeom>
              <a:blipFill rotWithShape="0">
                <a:blip r:embed="rId3"/>
                <a:stretch>
                  <a:fillRect l="-280" t="-139024" r="-490" b="-1707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503272" y="6186375"/>
                <a:ext cx="3316742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𝑛</m:t>
                          </m:r>
                        </m:e>
                      </m:d>
                      <m:r>
                        <a:rPr lang="en-US" sz="1600" b="0" i="1" smtClean="0">
                          <a:latin typeface="Cambria Math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charset="0"/>
                        </a:rPr>
                        <m:t>𝐾</m:t>
                      </m:r>
                      <m:r>
                        <a:rPr lang="en-US" sz="1600" b="0" i="1" smtClean="0">
                          <a:latin typeface="Cambria Math" charset="0"/>
                        </a:rPr>
                        <m:t>+</m:t>
                      </m:r>
                      <m:r>
                        <a:rPr lang="en-US" sz="1600" b="0" i="1" smtClean="0">
                          <a:latin typeface="Cambria Math" charset="0"/>
                        </a:rPr>
                        <m:t>𝛼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1−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𝑝</m:t>
                          </m:r>
                        </m:e>
                      </m:d>
                      <m:sSup>
                        <m:sSup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0</m:t>
                          </m:r>
                        </m:e>
                      </m:d>
                      <m:r>
                        <a:rPr lang="en-US" sz="1600" b="0" i="1" smtClean="0">
                          <a:latin typeface="Cambria Math" charset="0"/>
                        </a:rPr>
                        <m:t>+</m:t>
                      </m:r>
                      <m:r>
                        <a:rPr lang="en-US" sz="1600" b="0" i="1" smtClean="0">
                          <a:latin typeface="Cambria Math" charset="0"/>
                        </a:rPr>
                        <m:t>𝛼</m:t>
                      </m:r>
                      <m:r>
                        <a:rPr lang="en-US" sz="1600" b="0" i="1" smtClean="0">
                          <a:latin typeface="Cambria Math" charset="0"/>
                        </a:rPr>
                        <m:t>𝑝</m:t>
                      </m:r>
                      <m:sSup>
                        <m:sSup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r>
                        <a:rPr lang="en-US" sz="1600" b="0" i="1" smtClean="0">
                          <a:latin typeface="Cambria Math" charset="0"/>
                        </a:rPr>
                        <m:t>(1)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272" y="6186375"/>
                <a:ext cx="3316742" cy="246221"/>
              </a:xfrm>
              <a:prstGeom prst="rect">
                <a:avLst/>
              </a:prstGeom>
              <a:blipFill rotWithShape="0">
                <a:blip r:embed="rId4"/>
                <a:stretch>
                  <a:fillRect l="-1654" r="-1838" b="-3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588332" y="3974804"/>
                <a:ext cx="5043112" cy="7825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𝐽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sz="16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𝑢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∈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𝑈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)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mr-IN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𝑔</m:t>
                              </m:r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</m:d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𝛼</m:t>
                              </m:r>
                              <m:nary>
                                <m:naryPr>
                                  <m:chr m:val="∑"/>
                                  <m:ctrlPr>
                                    <a:rPr lang="is-IS" sz="1600" b="0" i="1" smtClean="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1600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latin typeface="Cambria Math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e>
                                  </m:d>
                                  <m:sSup>
                                    <m:sSupPr>
                                      <m:ctrlPr>
                                        <a:rPr lang="en-US" sz="1600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600" b="0" i="1" smtClean="0">
                                          <a:latin typeface="Cambria Math" charset="0"/>
                                        </a:rPr>
                                        <m:t>𝐽</m:t>
                                      </m:r>
                                    </m:e>
                                    <m:sup>
                                      <m:r>
                                        <a:rPr lang="en-US" sz="1600" b="0" i="1" smtClean="0">
                                          <a:latin typeface="Cambria Math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d>
                          <m:r>
                            <a:rPr lang="en-US" sz="1600" b="0" i="1" smtClean="0">
                              <a:latin typeface="Cambria Math" charset="0"/>
                            </a:rPr>
                            <m:t>,  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=1,…,</m:t>
                          </m:r>
                          <m:r>
                            <a:rPr lang="en-US" sz="1600" b="0" i="1" smtClean="0">
                              <a:latin typeface="Cambria Math" charset="0"/>
                            </a:rPr>
                            <m:t>𝑛</m:t>
                          </m:r>
                        </m:e>
                      </m:func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332" y="3974804"/>
                <a:ext cx="5043112" cy="782587"/>
              </a:xfrm>
              <a:prstGeom prst="rect">
                <a:avLst/>
              </a:prstGeom>
              <a:blipFill rotWithShape="0">
                <a:blip r:embed="rId5"/>
                <a:stretch>
                  <a:fillRect b="-7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2413591" y="5507666"/>
            <a:ext cx="11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Fill orders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Right Brace 7"/>
          <p:cNvSpPr/>
          <p:nvPr/>
        </p:nvSpPr>
        <p:spPr>
          <a:xfrm rot="5400000">
            <a:off x="2785731" y="4274290"/>
            <a:ext cx="154171" cy="2418907"/>
          </a:xfrm>
          <a:prstGeom prst="rightBrace">
            <a:avLst>
              <a:gd name="adj1" fmla="val 26754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60334" y="5500577"/>
            <a:ext cx="178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Don’t fill orders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ight Brace 9"/>
          <p:cNvSpPr/>
          <p:nvPr/>
        </p:nvSpPr>
        <p:spPr>
          <a:xfrm rot="5400000">
            <a:off x="5575005" y="4267201"/>
            <a:ext cx="154171" cy="2418907"/>
          </a:xfrm>
          <a:prstGeom prst="rightBrace">
            <a:avLst>
              <a:gd name="adj1" fmla="val 26754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13543" y="6163338"/>
            <a:ext cx="55962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Must fill orders once we hit the maximum number of orders n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71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8018" y="0"/>
            <a:ext cx="7886700" cy="1325563"/>
          </a:xfrm>
        </p:spPr>
        <p:txBody>
          <a:bodyPr/>
          <a:lstStyle/>
          <a:p>
            <a:r>
              <a:rPr lang="en-US" dirty="0" smtClean="0"/>
              <a:t>Stochastic Shortest Path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120" y="1145141"/>
            <a:ext cx="7886700" cy="4351338"/>
          </a:xfrm>
        </p:spPr>
        <p:txBody>
          <a:bodyPr/>
          <a:lstStyle/>
          <a:p>
            <a:r>
              <a:rPr lang="en-US" dirty="0" smtClean="0"/>
              <a:t>Goal: reach the termination state with minimum expected cost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46567" y="2105247"/>
            <a:ext cx="5167424" cy="4752753"/>
            <a:chOff x="2541175" y="2787842"/>
            <a:chExt cx="3607794" cy="363276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095" y="2787842"/>
              <a:ext cx="3580891" cy="308132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2541175" y="5858544"/>
              <a:ext cx="3607794" cy="5620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Figure 5.2.1 Dynamic Programming and Optimal Control text</a:t>
              </a:r>
              <a:endParaRPr lang="en-US" sz="1600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581554" y="2381693"/>
            <a:ext cx="256244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States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State costs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Transition probabilities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Terminal state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3700131" y="2966484"/>
            <a:ext cx="574158" cy="499730"/>
          </a:xfrm>
          <a:prstGeom prst="ellipse">
            <a:avLst/>
          </a:prstGeom>
          <a:solidFill>
            <a:srgbClr val="4472C4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577163" y="2970029"/>
            <a:ext cx="574158" cy="499730"/>
          </a:xfrm>
          <a:prstGeom prst="ellipse">
            <a:avLst/>
          </a:prstGeom>
          <a:solidFill>
            <a:srgbClr val="4472C4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911162" y="2424224"/>
            <a:ext cx="808075" cy="382772"/>
          </a:xfrm>
          <a:prstGeom prst="rect">
            <a:avLst/>
          </a:prstGeom>
          <a:solidFill>
            <a:srgbClr val="4472C4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530003" y="3774559"/>
            <a:ext cx="1360969" cy="563526"/>
          </a:xfrm>
          <a:prstGeom prst="ellipse">
            <a:avLst/>
          </a:prstGeom>
          <a:noFill/>
          <a:ln w="28575">
            <a:solidFill>
              <a:srgbClr val="FF2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422062" y="3625703"/>
            <a:ext cx="2381692" cy="1180215"/>
          </a:xfrm>
          <a:prstGeom prst="ellipse">
            <a:avLst/>
          </a:prstGeom>
          <a:noFill/>
          <a:ln w="28575">
            <a:solidFill>
              <a:srgbClr val="FF2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651052" y="4554279"/>
            <a:ext cx="574158" cy="499730"/>
          </a:xfrm>
          <a:prstGeom prst="ellipse">
            <a:avLst/>
          </a:prstGeom>
          <a:solidFill>
            <a:srgbClr val="FF0000">
              <a:alpha val="34118"/>
            </a:srgbClr>
          </a:solidFill>
          <a:ln>
            <a:solidFill>
              <a:srgbClr val="FF2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82809" y="4926419"/>
            <a:ext cx="1846522" cy="453655"/>
          </a:xfrm>
          <a:prstGeom prst="rect">
            <a:avLst/>
          </a:prstGeom>
          <a:solidFill>
            <a:srgbClr val="FF0000">
              <a:alpha val="32941"/>
            </a:srgbClr>
          </a:solidFill>
          <a:ln>
            <a:solidFill>
              <a:srgbClr val="FF2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/>
              <p:cNvSpPr txBox="1"/>
              <p:nvPr/>
            </p:nvSpPr>
            <p:spPr>
              <a:xfrm>
                <a:off x="3700130" y="2339163"/>
                <a:ext cx="963341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charset="0"/>
                            </a:rPr>
                            <m:t>𝑔</m:t>
                          </m:r>
                        </m:e>
                      </m:acc>
                      <m:r>
                        <a:rPr lang="en-US" sz="2000" b="0" i="1" smtClean="0">
                          <a:latin typeface="Cambria Math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𝑖</m:t>
                      </m:r>
                      <m:r>
                        <a:rPr lang="en-US" sz="2000" b="0" i="1" smtClean="0">
                          <a:latin typeface="Cambria Math" charset="0"/>
                        </a:rPr>
                        <m:t>,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𝑢</m:t>
                      </m:r>
                      <m:r>
                        <a:rPr lang="en-US" sz="2000" b="0" i="1" smtClean="0">
                          <a:latin typeface="Cambria Math" charset="0"/>
                        </a:rPr>
                        <m:t>,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𝑗</m:t>
                      </m:r>
                      <m:r>
                        <a:rPr lang="en-US" sz="20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0130" y="2339163"/>
                <a:ext cx="963341" cy="307777"/>
              </a:xfrm>
              <a:prstGeom prst="rect">
                <a:avLst/>
              </a:prstGeom>
              <a:blipFill rotWithShape="0">
                <a:blip r:embed="rId3"/>
                <a:stretch>
                  <a:fillRect l="-6329" t="-4000" r="-8861" b="-3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Oval 16"/>
          <p:cNvSpPr/>
          <p:nvPr/>
        </p:nvSpPr>
        <p:spPr>
          <a:xfrm>
            <a:off x="3434316" y="2275368"/>
            <a:ext cx="1456661" cy="467832"/>
          </a:xfrm>
          <a:prstGeom prst="ellipse">
            <a:avLst/>
          </a:prstGeom>
          <a:noFill/>
          <a:ln w="28575">
            <a:solidFill>
              <a:srgbClr val="FF2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383077" y="2810540"/>
            <a:ext cx="2381692" cy="1180215"/>
          </a:xfrm>
          <a:prstGeom prst="ellipse">
            <a:avLst/>
          </a:prstGeom>
          <a:noFill/>
          <a:ln w="28575">
            <a:solidFill>
              <a:srgbClr val="FF2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/>
              <p:cNvSpPr txBox="1"/>
              <p:nvPr/>
            </p:nvSpPr>
            <p:spPr>
              <a:xfrm>
                <a:off x="3363433" y="5043377"/>
                <a:ext cx="988091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2000" b="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𝑔</m:t>
                        </m:r>
                      </m:e>
                    </m:acc>
                    <m:r>
                      <a:rPr lang="en-US" sz="2000" b="0" i="1" smtClean="0">
                        <a:latin typeface="Cambria Math" charset="0"/>
                      </a:rPr>
                      <m:t>(</m:t>
                    </m:r>
                    <m:r>
                      <a:rPr lang="en-US" sz="2000" b="0" i="1" smtClean="0">
                        <a:latin typeface="Cambria Math" charset="0"/>
                      </a:rPr>
                      <m:t>𝑡</m:t>
                    </m:r>
                    <m:r>
                      <a:rPr lang="en-US" sz="2000" b="0" i="1" smtClean="0">
                        <a:latin typeface="Cambria Math" charset="0"/>
                      </a:rPr>
                      <m:t>,</m:t>
                    </m:r>
                    <m:r>
                      <a:rPr lang="en-US" sz="2000" b="0" i="1" smtClean="0">
                        <a:latin typeface="Cambria Math" charset="0"/>
                      </a:rPr>
                      <m:t>𝑢</m:t>
                    </m:r>
                    <m:r>
                      <a:rPr lang="en-US" sz="2000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sz="2000" dirty="0" smtClean="0"/>
                  <a:t>=0</a:t>
                </a:r>
                <a:endParaRPr lang="en-US" sz="2000" dirty="0"/>
              </a:p>
            </p:txBody>
          </p:sp>
        </mc:Choice>
        <mc:Fallback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3433" y="5043377"/>
                <a:ext cx="988091" cy="307777"/>
              </a:xfrm>
              <a:prstGeom prst="rect">
                <a:avLst/>
              </a:prstGeom>
              <a:blipFill rotWithShape="0">
                <a:blip r:embed="rId4"/>
                <a:stretch>
                  <a:fillRect l="-9259" t="-25490" r="-14815" b="-490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Oval 20"/>
          <p:cNvSpPr/>
          <p:nvPr/>
        </p:nvSpPr>
        <p:spPr>
          <a:xfrm>
            <a:off x="3076353" y="4968950"/>
            <a:ext cx="1456661" cy="467832"/>
          </a:xfrm>
          <a:prstGeom prst="ellipse">
            <a:avLst/>
          </a:prstGeom>
          <a:noFill/>
          <a:ln w="28575">
            <a:solidFill>
              <a:srgbClr val="FF2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06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26376</TotalTime>
  <Words>2159</Words>
  <Application>Microsoft Macintosh PowerPoint</Application>
  <PresentationFormat>On-screen Show (4:3)</PresentationFormat>
  <Paragraphs>201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Calibri</vt:lpstr>
      <vt:lpstr>Calibri Light</vt:lpstr>
      <vt:lpstr>Cambria Math</vt:lpstr>
      <vt:lpstr>Mangal</vt:lpstr>
      <vt:lpstr>Wingdings</vt:lpstr>
      <vt:lpstr>Arial</vt:lpstr>
      <vt:lpstr>Office Theme</vt:lpstr>
      <vt:lpstr>CSE 574 Lecture 10:  Introduction to Infinite Horizon Problems</vt:lpstr>
      <vt:lpstr>Announcements</vt:lpstr>
      <vt:lpstr>Infinite Horizon Problems </vt:lpstr>
      <vt:lpstr>Cost for Infinite Horizon Case</vt:lpstr>
      <vt:lpstr>Computational Methods</vt:lpstr>
      <vt:lpstr>Recall from Lecture 6 on MDPs:</vt:lpstr>
      <vt:lpstr>Discounted Problems DP Formulation</vt:lpstr>
      <vt:lpstr>Example: Processing Orders</vt:lpstr>
      <vt:lpstr>Stochastic Shortest Path Problems</vt:lpstr>
      <vt:lpstr>How to Reason About Infinite Sum?</vt:lpstr>
      <vt:lpstr>Termination?</vt:lpstr>
      <vt:lpstr>Reasoning about ρ and Termination</vt:lpstr>
      <vt:lpstr>Stochastic Shortest Path Problem</vt:lpstr>
      <vt:lpstr>Mean First Passage Time </vt:lpstr>
      <vt:lpstr>Example: Fly and the Spider</vt:lpstr>
      <vt:lpstr>Average Cost Per Stage Problems</vt:lpstr>
      <vt:lpstr>Bellman’s Equation for Average Cost per Stage Problems</vt:lpstr>
      <vt:lpstr>Next Time…  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574 Lecture 1: Introduction </dc:title>
  <dc:creator>Microsoft Office User</dc:creator>
  <cp:lastModifiedBy>Microsoft Office User</cp:lastModifiedBy>
  <cp:revision>815</cp:revision>
  <cp:lastPrinted>2018-09-11T20:48:11Z</cp:lastPrinted>
  <dcterms:created xsi:type="dcterms:W3CDTF">2018-08-19T23:58:14Z</dcterms:created>
  <dcterms:modified xsi:type="dcterms:W3CDTF">2018-09-24T06:40:56Z</dcterms:modified>
</cp:coreProperties>
</file>

<file path=docProps/thumbnail.jpeg>
</file>